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317" r:id="rId4"/>
    <p:sldId id="480" r:id="rId5"/>
    <p:sldId id="318" r:id="rId6"/>
    <p:sldId id="493" r:id="rId7"/>
    <p:sldId id="324" r:id="rId8"/>
    <p:sldId id="376" r:id="rId9"/>
    <p:sldId id="330" r:id="rId10"/>
    <p:sldId id="339" r:id="rId11"/>
    <p:sldId id="267" r:id="rId12"/>
    <p:sldId id="485" r:id="rId13"/>
    <p:sldId id="489" r:id="rId14"/>
    <p:sldId id="263" r:id="rId15"/>
    <p:sldId id="396" r:id="rId16"/>
    <p:sldId id="459" r:id="rId17"/>
    <p:sldId id="465" r:id="rId18"/>
    <p:sldId id="413" r:id="rId19"/>
    <p:sldId id="417" r:id="rId20"/>
    <p:sldId id="418" r:id="rId21"/>
    <p:sldId id="420" r:id="rId22"/>
    <p:sldId id="421" r:id="rId23"/>
    <p:sldId id="425" r:id="rId24"/>
    <p:sldId id="429" r:id="rId25"/>
    <p:sldId id="431" r:id="rId26"/>
    <p:sldId id="433" r:id="rId27"/>
    <p:sldId id="436" r:id="rId28"/>
    <p:sldId id="298" r:id="rId29"/>
    <p:sldId id="461" r:id="rId30"/>
    <p:sldId id="463" r:id="rId31"/>
    <p:sldId id="490" r:id="rId32"/>
    <p:sldId id="492" r:id="rId33"/>
    <p:sldId id="4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24A36-ACC8-4F26-B449-E4F2ADC655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1BDAA6-1409-40E9-8719-7D9D4107EE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103291-7B9B-4CBB-9BD8-DE379307E92C}"/>
              </a:ext>
            </a:extLst>
          </p:cNvPr>
          <p:cNvSpPr>
            <a:spLocks noGrp="1"/>
          </p:cNvSpPr>
          <p:nvPr>
            <p:ph type="dt" sz="half" idx="10"/>
          </p:nvPr>
        </p:nvSpPr>
        <p:spPr/>
        <p:txBody>
          <a:bodyPr/>
          <a:lstStyle/>
          <a:p>
            <a:fld id="{FA278873-3BC2-41D6-95AA-5B18DFE5DE9B}" type="datetimeFigureOut">
              <a:rPr lang="en-US" smtClean="0"/>
              <a:t>6/24/2021</a:t>
            </a:fld>
            <a:endParaRPr lang="en-US"/>
          </a:p>
        </p:txBody>
      </p:sp>
      <p:sp>
        <p:nvSpPr>
          <p:cNvPr id="5" name="Footer Placeholder 4">
            <a:extLst>
              <a:ext uri="{FF2B5EF4-FFF2-40B4-BE49-F238E27FC236}">
                <a16:creationId xmlns:a16="http://schemas.microsoft.com/office/drawing/2014/main" id="{67EAECD1-7A4B-4CFA-A0D7-E83447435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F4F4D-9A89-43B4-9BB2-E28CB355FBF7}"/>
              </a:ext>
            </a:extLst>
          </p:cNvPr>
          <p:cNvSpPr>
            <a:spLocks noGrp="1"/>
          </p:cNvSpPr>
          <p:nvPr>
            <p:ph type="sldNum" sz="quarter" idx="12"/>
          </p:nvPr>
        </p:nvSpPr>
        <p:spPr/>
        <p:txBody>
          <a:bodyPr/>
          <a:lstStyle/>
          <a:p>
            <a:fld id="{B477651F-D3CE-4246-B15D-D039D12D9847}" type="slidenum">
              <a:rPr lang="en-US" smtClean="0"/>
              <a:t>‹#›</a:t>
            </a:fld>
            <a:endParaRPr lang="en-US"/>
          </a:p>
        </p:txBody>
      </p:sp>
    </p:spTree>
    <p:extLst>
      <p:ext uri="{BB962C8B-B14F-4D97-AF65-F5344CB8AC3E}">
        <p14:creationId xmlns:p14="http://schemas.microsoft.com/office/powerpoint/2010/main" val="259989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A615A-49DA-4297-9B48-73363E1691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629B29-AEBF-4C08-A28A-9502BAFEB5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3DCF7-B48C-465C-AD80-089821C901E1}"/>
              </a:ext>
            </a:extLst>
          </p:cNvPr>
          <p:cNvSpPr>
            <a:spLocks noGrp="1"/>
          </p:cNvSpPr>
          <p:nvPr>
            <p:ph type="dt" sz="half" idx="10"/>
          </p:nvPr>
        </p:nvSpPr>
        <p:spPr/>
        <p:txBody>
          <a:bodyPr/>
          <a:lstStyle/>
          <a:p>
            <a:fld id="{FA278873-3BC2-41D6-95AA-5B18DFE5DE9B}" type="datetimeFigureOut">
              <a:rPr lang="en-US" smtClean="0"/>
              <a:t>6/24/2021</a:t>
            </a:fld>
            <a:endParaRPr lang="en-US"/>
          </a:p>
        </p:txBody>
      </p:sp>
      <p:sp>
        <p:nvSpPr>
          <p:cNvPr id="5" name="Footer Placeholder 4">
            <a:extLst>
              <a:ext uri="{FF2B5EF4-FFF2-40B4-BE49-F238E27FC236}">
                <a16:creationId xmlns:a16="http://schemas.microsoft.com/office/drawing/2014/main" id="{596028FC-67FA-4DBF-9C98-0F803D076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F721F-BC58-4DB7-971E-814BCF9BE59F}"/>
              </a:ext>
            </a:extLst>
          </p:cNvPr>
          <p:cNvSpPr>
            <a:spLocks noGrp="1"/>
          </p:cNvSpPr>
          <p:nvPr>
            <p:ph type="sldNum" sz="quarter" idx="12"/>
          </p:nvPr>
        </p:nvSpPr>
        <p:spPr/>
        <p:txBody>
          <a:bodyPr/>
          <a:lstStyle/>
          <a:p>
            <a:fld id="{B477651F-D3CE-4246-B15D-D039D12D9847}" type="slidenum">
              <a:rPr lang="en-US" smtClean="0"/>
              <a:t>‹#›</a:t>
            </a:fld>
            <a:endParaRPr lang="en-US"/>
          </a:p>
        </p:txBody>
      </p:sp>
    </p:spTree>
    <p:extLst>
      <p:ext uri="{BB962C8B-B14F-4D97-AF65-F5344CB8AC3E}">
        <p14:creationId xmlns:p14="http://schemas.microsoft.com/office/powerpoint/2010/main" val="121991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8A51C0-0F35-448A-A9FD-978D66A71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45A9C8-8701-4FF6-8F6C-698A8156F3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4DBFA-0A4D-48A6-B45A-A497329734CD}"/>
              </a:ext>
            </a:extLst>
          </p:cNvPr>
          <p:cNvSpPr>
            <a:spLocks noGrp="1"/>
          </p:cNvSpPr>
          <p:nvPr>
            <p:ph type="dt" sz="half" idx="10"/>
          </p:nvPr>
        </p:nvSpPr>
        <p:spPr/>
        <p:txBody>
          <a:bodyPr/>
          <a:lstStyle/>
          <a:p>
            <a:fld id="{FA278873-3BC2-41D6-95AA-5B18DFE5DE9B}" type="datetimeFigureOut">
              <a:rPr lang="en-US" smtClean="0"/>
              <a:t>6/24/2021</a:t>
            </a:fld>
            <a:endParaRPr lang="en-US"/>
          </a:p>
        </p:txBody>
      </p:sp>
      <p:sp>
        <p:nvSpPr>
          <p:cNvPr id="5" name="Footer Placeholder 4">
            <a:extLst>
              <a:ext uri="{FF2B5EF4-FFF2-40B4-BE49-F238E27FC236}">
                <a16:creationId xmlns:a16="http://schemas.microsoft.com/office/drawing/2014/main" id="{9624964A-77E7-4D64-B415-D842FC51D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7B6DA6-1621-47C9-B421-3FDB86BB60DB}"/>
              </a:ext>
            </a:extLst>
          </p:cNvPr>
          <p:cNvSpPr>
            <a:spLocks noGrp="1"/>
          </p:cNvSpPr>
          <p:nvPr>
            <p:ph type="sldNum" sz="quarter" idx="12"/>
          </p:nvPr>
        </p:nvSpPr>
        <p:spPr/>
        <p:txBody>
          <a:bodyPr/>
          <a:lstStyle/>
          <a:p>
            <a:fld id="{B477651F-D3CE-4246-B15D-D039D12D9847}" type="slidenum">
              <a:rPr lang="en-US" smtClean="0"/>
              <a:t>‹#›</a:t>
            </a:fld>
            <a:endParaRPr lang="en-US"/>
          </a:p>
        </p:txBody>
      </p:sp>
    </p:spTree>
    <p:extLst>
      <p:ext uri="{BB962C8B-B14F-4D97-AF65-F5344CB8AC3E}">
        <p14:creationId xmlns:p14="http://schemas.microsoft.com/office/powerpoint/2010/main" val="1849536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CB003-9B1C-4839-A01E-6C0F81EC08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4C76ED-3CA4-4C65-83F2-5DC4C8A60F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771597-EDBF-4A22-B5AF-143438F2F4AE}"/>
              </a:ext>
            </a:extLst>
          </p:cNvPr>
          <p:cNvSpPr>
            <a:spLocks noGrp="1"/>
          </p:cNvSpPr>
          <p:nvPr>
            <p:ph type="dt" sz="half" idx="10"/>
          </p:nvPr>
        </p:nvSpPr>
        <p:spPr/>
        <p:txBody>
          <a:bodyPr/>
          <a:lstStyle/>
          <a:p>
            <a:fld id="{48A87A34-81AB-432B-8DAE-1953F412C126}" type="datetimeFigureOut">
              <a:rPr lang="en-US" smtClean="0"/>
              <a:t>6/24/2021</a:t>
            </a:fld>
            <a:endParaRPr lang="en-US" dirty="0"/>
          </a:p>
        </p:txBody>
      </p:sp>
      <p:sp>
        <p:nvSpPr>
          <p:cNvPr id="5" name="Footer Placeholder 4">
            <a:extLst>
              <a:ext uri="{FF2B5EF4-FFF2-40B4-BE49-F238E27FC236}">
                <a16:creationId xmlns:a16="http://schemas.microsoft.com/office/drawing/2014/main" id="{9D7B4B40-8394-4ABD-85BE-1A10DB177F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1E4792-934F-4979-97EC-C1636AC6701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021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54E6-921E-43C3-AB94-477F6E4A2E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6C4D69-4AF3-4575-AE25-A7830C1508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EDD91E-3A3A-4D2F-B752-0AB458E5AD4E}"/>
              </a:ext>
            </a:extLst>
          </p:cNvPr>
          <p:cNvSpPr>
            <a:spLocks noGrp="1"/>
          </p:cNvSpPr>
          <p:nvPr>
            <p:ph type="dt" sz="half" idx="10"/>
          </p:nvPr>
        </p:nvSpPr>
        <p:spPr/>
        <p:txBody>
          <a:bodyPr/>
          <a:lstStyle/>
          <a:p>
            <a:fld id="{48A87A34-81AB-432B-8DAE-1953F412C126}" type="datetimeFigureOut">
              <a:rPr lang="en-US" smtClean="0"/>
              <a:t>6/24/2021</a:t>
            </a:fld>
            <a:endParaRPr lang="en-US" dirty="0"/>
          </a:p>
        </p:txBody>
      </p:sp>
      <p:sp>
        <p:nvSpPr>
          <p:cNvPr id="5" name="Footer Placeholder 4">
            <a:extLst>
              <a:ext uri="{FF2B5EF4-FFF2-40B4-BE49-F238E27FC236}">
                <a16:creationId xmlns:a16="http://schemas.microsoft.com/office/drawing/2014/main" id="{3C8A1414-C19D-4013-B7B9-BB58706E79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D838BE-0F34-4847-9E31-F71F6BFD998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8702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C5DED-4E44-4242-BD37-7E3C462AAB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A9A92E-BCC2-48FA-A28B-5F095FD488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13C486-BECD-4E1F-847A-D262DE7026C3}"/>
              </a:ext>
            </a:extLst>
          </p:cNvPr>
          <p:cNvSpPr>
            <a:spLocks noGrp="1"/>
          </p:cNvSpPr>
          <p:nvPr>
            <p:ph type="dt" sz="half" idx="10"/>
          </p:nvPr>
        </p:nvSpPr>
        <p:spPr/>
        <p:txBody>
          <a:bodyPr/>
          <a:lstStyle/>
          <a:p>
            <a:fld id="{48A87A34-81AB-432B-8DAE-1953F412C126}" type="datetimeFigureOut">
              <a:rPr lang="en-US" smtClean="0"/>
              <a:pPr/>
              <a:t>6/24/2021</a:t>
            </a:fld>
            <a:endParaRPr lang="en-US" dirty="0"/>
          </a:p>
        </p:txBody>
      </p:sp>
      <p:sp>
        <p:nvSpPr>
          <p:cNvPr id="5" name="Footer Placeholder 4">
            <a:extLst>
              <a:ext uri="{FF2B5EF4-FFF2-40B4-BE49-F238E27FC236}">
                <a16:creationId xmlns:a16="http://schemas.microsoft.com/office/drawing/2014/main" id="{9FE5D570-BC17-46B1-86EB-EFAD3C7AA0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EB4156-9ACF-4366-90C9-626F9D63B3A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600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A652F-859E-4A68-BEEA-C11C14D83D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AFAA71-5596-4479-8BFD-DF44666E05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0231E3-9AE5-4BC6-9B5B-4B31C8A247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28E557-6F8C-4CE4-B821-F9F65BF90C20}"/>
              </a:ext>
            </a:extLst>
          </p:cNvPr>
          <p:cNvSpPr>
            <a:spLocks noGrp="1"/>
          </p:cNvSpPr>
          <p:nvPr>
            <p:ph type="dt" sz="half" idx="10"/>
          </p:nvPr>
        </p:nvSpPr>
        <p:spPr/>
        <p:txBody>
          <a:bodyPr/>
          <a:lstStyle/>
          <a:p>
            <a:fld id="{48A87A34-81AB-432B-8DAE-1953F412C126}" type="datetimeFigureOut">
              <a:rPr lang="en-US" smtClean="0"/>
              <a:t>6/24/2021</a:t>
            </a:fld>
            <a:endParaRPr lang="en-US" dirty="0"/>
          </a:p>
        </p:txBody>
      </p:sp>
      <p:sp>
        <p:nvSpPr>
          <p:cNvPr id="6" name="Footer Placeholder 5">
            <a:extLst>
              <a:ext uri="{FF2B5EF4-FFF2-40B4-BE49-F238E27FC236}">
                <a16:creationId xmlns:a16="http://schemas.microsoft.com/office/drawing/2014/main" id="{11A79A8A-6D48-49F9-9147-EEFB0F65E3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2FC60A-7F25-4C90-B5C7-697D49BB7DF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0755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54A55-BA55-47F1-9C43-E2C026D062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61C561-8BA6-41D0-9587-7F976485BC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A5BB5D4-7309-4BED-A928-4F2E5AA826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BE02FC-554A-4D85-AD37-A0A927B864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3B8556-DEE6-47B9-B457-6C21BC9EF43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720732-F3D3-413B-AD2A-EA682630A031}"/>
              </a:ext>
            </a:extLst>
          </p:cNvPr>
          <p:cNvSpPr>
            <a:spLocks noGrp="1"/>
          </p:cNvSpPr>
          <p:nvPr>
            <p:ph type="dt" sz="half" idx="10"/>
          </p:nvPr>
        </p:nvSpPr>
        <p:spPr/>
        <p:txBody>
          <a:bodyPr/>
          <a:lstStyle/>
          <a:p>
            <a:fld id="{48A87A34-81AB-432B-8DAE-1953F412C126}" type="datetimeFigureOut">
              <a:rPr lang="en-US" smtClean="0"/>
              <a:t>6/24/2021</a:t>
            </a:fld>
            <a:endParaRPr lang="en-US" dirty="0"/>
          </a:p>
        </p:txBody>
      </p:sp>
      <p:sp>
        <p:nvSpPr>
          <p:cNvPr id="8" name="Footer Placeholder 7">
            <a:extLst>
              <a:ext uri="{FF2B5EF4-FFF2-40B4-BE49-F238E27FC236}">
                <a16:creationId xmlns:a16="http://schemas.microsoft.com/office/drawing/2014/main" id="{47F6AA77-CA71-45AF-9D74-4F03B0A5118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D088291-D2A0-4553-BCBB-5AE6CD70EC1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4507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40C2-A5AE-4572-8060-4DF24319C2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4EB48-B48A-4408-9F3E-E8C3DD74CA80}"/>
              </a:ext>
            </a:extLst>
          </p:cNvPr>
          <p:cNvSpPr>
            <a:spLocks noGrp="1"/>
          </p:cNvSpPr>
          <p:nvPr>
            <p:ph type="dt" sz="half" idx="10"/>
          </p:nvPr>
        </p:nvSpPr>
        <p:spPr/>
        <p:txBody>
          <a:bodyPr/>
          <a:lstStyle/>
          <a:p>
            <a:fld id="{48A87A34-81AB-432B-8DAE-1953F412C126}" type="datetimeFigureOut">
              <a:rPr lang="en-US" smtClean="0"/>
              <a:t>6/24/2021</a:t>
            </a:fld>
            <a:endParaRPr lang="en-US" dirty="0"/>
          </a:p>
        </p:txBody>
      </p:sp>
      <p:sp>
        <p:nvSpPr>
          <p:cNvPr id="4" name="Footer Placeholder 3">
            <a:extLst>
              <a:ext uri="{FF2B5EF4-FFF2-40B4-BE49-F238E27FC236}">
                <a16:creationId xmlns:a16="http://schemas.microsoft.com/office/drawing/2014/main" id="{C79DE8A4-AC72-4666-AF9F-34598B87C8E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5EA88A7-D176-4872-B74E-C0BB3B6359F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1850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353B57-E50E-4D37-AA4F-B931093F41A1}"/>
              </a:ext>
            </a:extLst>
          </p:cNvPr>
          <p:cNvSpPr>
            <a:spLocks noGrp="1"/>
          </p:cNvSpPr>
          <p:nvPr>
            <p:ph type="dt" sz="half" idx="10"/>
          </p:nvPr>
        </p:nvSpPr>
        <p:spPr/>
        <p:txBody>
          <a:bodyPr/>
          <a:lstStyle/>
          <a:p>
            <a:fld id="{48A87A34-81AB-432B-8DAE-1953F412C126}" type="datetimeFigureOut">
              <a:rPr lang="en-US" smtClean="0"/>
              <a:t>6/24/2021</a:t>
            </a:fld>
            <a:endParaRPr lang="en-US" dirty="0"/>
          </a:p>
        </p:txBody>
      </p:sp>
      <p:sp>
        <p:nvSpPr>
          <p:cNvPr id="3" name="Footer Placeholder 2">
            <a:extLst>
              <a:ext uri="{FF2B5EF4-FFF2-40B4-BE49-F238E27FC236}">
                <a16:creationId xmlns:a16="http://schemas.microsoft.com/office/drawing/2014/main" id="{58089267-2AAC-4717-943C-EFAB3B5BE1D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9147744-4976-4FC2-991A-61C08132443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5427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FEE-5D92-4989-A961-EE35339479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7BAB88-8E0C-495D-8190-EE375BBA9D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38C776-1AEF-42D2-B184-9A5609DF2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B30352-0FCB-4DA7-A5C3-8FF34FB03580}"/>
              </a:ext>
            </a:extLst>
          </p:cNvPr>
          <p:cNvSpPr>
            <a:spLocks noGrp="1"/>
          </p:cNvSpPr>
          <p:nvPr>
            <p:ph type="dt" sz="half" idx="10"/>
          </p:nvPr>
        </p:nvSpPr>
        <p:spPr/>
        <p:txBody>
          <a:bodyPr/>
          <a:lstStyle/>
          <a:p>
            <a:fld id="{48A87A34-81AB-432B-8DAE-1953F412C126}" type="datetimeFigureOut">
              <a:rPr lang="en-US" smtClean="0"/>
              <a:t>6/24/2021</a:t>
            </a:fld>
            <a:endParaRPr lang="en-US" dirty="0"/>
          </a:p>
        </p:txBody>
      </p:sp>
      <p:sp>
        <p:nvSpPr>
          <p:cNvPr id="6" name="Footer Placeholder 5">
            <a:extLst>
              <a:ext uri="{FF2B5EF4-FFF2-40B4-BE49-F238E27FC236}">
                <a16:creationId xmlns:a16="http://schemas.microsoft.com/office/drawing/2014/main" id="{BF8E3604-F5B4-409E-BB6C-6F951746DD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B12680-BEE3-49B4-94D6-D9602FCB112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2909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465AD-1EC4-4BDA-ADBB-5A552C0E4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1B0BFD-2898-46D7-8795-08743A7BEE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6D019-F5E2-4785-953C-2C55122AD34D}"/>
              </a:ext>
            </a:extLst>
          </p:cNvPr>
          <p:cNvSpPr>
            <a:spLocks noGrp="1"/>
          </p:cNvSpPr>
          <p:nvPr>
            <p:ph type="dt" sz="half" idx="10"/>
          </p:nvPr>
        </p:nvSpPr>
        <p:spPr/>
        <p:txBody>
          <a:bodyPr/>
          <a:lstStyle/>
          <a:p>
            <a:fld id="{FA278873-3BC2-41D6-95AA-5B18DFE5DE9B}" type="datetimeFigureOut">
              <a:rPr lang="en-US" smtClean="0"/>
              <a:t>6/24/2021</a:t>
            </a:fld>
            <a:endParaRPr lang="en-US"/>
          </a:p>
        </p:txBody>
      </p:sp>
      <p:sp>
        <p:nvSpPr>
          <p:cNvPr id="5" name="Footer Placeholder 4">
            <a:extLst>
              <a:ext uri="{FF2B5EF4-FFF2-40B4-BE49-F238E27FC236}">
                <a16:creationId xmlns:a16="http://schemas.microsoft.com/office/drawing/2014/main" id="{C684AF0F-05C1-4BFA-BF29-625EA20B1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343795-748E-41BF-A3EA-5620FECD3E87}"/>
              </a:ext>
            </a:extLst>
          </p:cNvPr>
          <p:cNvSpPr>
            <a:spLocks noGrp="1"/>
          </p:cNvSpPr>
          <p:nvPr>
            <p:ph type="sldNum" sz="quarter" idx="12"/>
          </p:nvPr>
        </p:nvSpPr>
        <p:spPr/>
        <p:txBody>
          <a:bodyPr/>
          <a:lstStyle/>
          <a:p>
            <a:fld id="{B477651F-D3CE-4246-B15D-D039D12D9847}" type="slidenum">
              <a:rPr lang="en-US" smtClean="0"/>
              <a:t>‹#›</a:t>
            </a:fld>
            <a:endParaRPr lang="en-US"/>
          </a:p>
        </p:txBody>
      </p:sp>
    </p:spTree>
    <p:extLst>
      <p:ext uri="{BB962C8B-B14F-4D97-AF65-F5344CB8AC3E}">
        <p14:creationId xmlns:p14="http://schemas.microsoft.com/office/powerpoint/2010/main" val="1000035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56BB-5872-4678-B89F-B3F77C0676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854BD8-B9F8-475B-8985-5E5EF198A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EAAD53-A1B3-44E0-AA6F-FA2408401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5ED17A-80DC-4D1A-A816-FAF0592FFC63}"/>
              </a:ext>
            </a:extLst>
          </p:cNvPr>
          <p:cNvSpPr>
            <a:spLocks noGrp="1"/>
          </p:cNvSpPr>
          <p:nvPr>
            <p:ph type="dt" sz="half" idx="10"/>
          </p:nvPr>
        </p:nvSpPr>
        <p:spPr/>
        <p:txBody>
          <a:bodyPr/>
          <a:lstStyle/>
          <a:p>
            <a:fld id="{48A87A34-81AB-432B-8DAE-1953F412C126}" type="datetimeFigureOut">
              <a:rPr lang="en-US" smtClean="0"/>
              <a:t>6/24/2021</a:t>
            </a:fld>
            <a:endParaRPr lang="en-US" dirty="0"/>
          </a:p>
        </p:txBody>
      </p:sp>
      <p:sp>
        <p:nvSpPr>
          <p:cNvPr id="6" name="Footer Placeholder 5">
            <a:extLst>
              <a:ext uri="{FF2B5EF4-FFF2-40B4-BE49-F238E27FC236}">
                <a16:creationId xmlns:a16="http://schemas.microsoft.com/office/drawing/2014/main" id="{59C95233-B8D0-4E03-AA54-C33C128527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ABB0A4-8228-49C0-859F-73300BED1D2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9069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65D54-6E13-4008-807F-9FBE22511C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BA82BC-1CC9-40D9-AAEC-5BF1FB1EC0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58EA2-F18E-4A98-AB07-BC0890202229}"/>
              </a:ext>
            </a:extLst>
          </p:cNvPr>
          <p:cNvSpPr>
            <a:spLocks noGrp="1"/>
          </p:cNvSpPr>
          <p:nvPr>
            <p:ph type="dt" sz="half" idx="10"/>
          </p:nvPr>
        </p:nvSpPr>
        <p:spPr/>
        <p:txBody>
          <a:bodyPr/>
          <a:lstStyle/>
          <a:p>
            <a:fld id="{48A87A34-81AB-432B-8DAE-1953F412C126}" type="datetimeFigureOut">
              <a:rPr lang="en-US" smtClean="0"/>
              <a:t>6/24/2021</a:t>
            </a:fld>
            <a:endParaRPr lang="en-US" dirty="0"/>
          </a:p>
        </p:txBody>
      </p:sp>
      <p:sp>
        <p:nvSpPr>
          <p:cNvPr id="5" name="Footer Placeholder 4">
            <a:extLst>
              <a:ext uri="{FF2B5EF4-FFF2-40B4-BE49-F238E27FC236}">
                <a16:creationId xmlns:a16="http://schemas.microsoft.com/office/drawing/2014/main" id="{AEA8E4C8-5D85-4EAF-93C4-BEAEB5FC5B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3DF122-C051-448E-A81D-FB2BF71786C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0005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B0B915-8940-44D1-ACB2-FCA4C28B76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A9BC00-34B1-489D-85BB-2BA11D525A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58DB87-413E-439B-AAF2-CBC273A78D89}"/>
              </a:ext>
            </a:extLst>
          </p:cNvPr>
          <p:cNvSpPr>
            <a:spLocks noGrp="1"/>
          </p:cNvSpPr>
          <p:nvPr>
            <p:ph type="dt" sz="half" idx="10"/>
          </p:nvPr>
        </p:nvSpPr>
        <p:spPr/>
        <p:txBody>
          <a:bodyPr/>
          <a:lstStyle/>
          <a:p>
            <a:fld id="{48A87A34-81AB-432B-8DAE-1953F412C126}" type="datetimeFigureOut">
              <a:rPr lang="en-US" smtClean="0"/>
              <a:pPr/>
              <a:t>6/24/2021</a:t>
            </a:fld>
            <a:endParaRPr lang="en-US" dirty="0"/>
          </a:p>
        </p:txBody>
      </p:sp>
      <p:sp>
        <p:nvSpPr>
          <p:cNvPr id="5" name="Footer Placeholder 4">
            <a:extLst>
              <a:ext uri="{FF2B5EF4-FFF2-40B4-BE49-F238E27FC236}">
                <a16:creationId xmlns:a16="http://schemas.microsoft.com/office/drawing/2014/main" id="{715A350B-A7F2-4DEF-98A6-740B0764B5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132286-5F5B-4187-BF1A-06A34655BB7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523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A2B5-5DE7-4EFC-8EC2-252814DC9E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6CEC67-386C-4B16-BA5C-40DC38959A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C723CF-63BD-458C-9A33-BEB9EDE55EE2}"/>
              </a:ext>
            </a:extLst>
          </p:cNvPr>
          <p:cNvSpPr>
            <a:spLocks noGrp="1"/>
          </p:cNvSpPr>
          <p:nvPr>
            <p:ph type="dt" sz="half" idx="10"/>
          </p:nvPr>
        </p:nvSpPr>
        <p:spPr/>
        <p:txBody>
          <a:bodyPr/>
          <a:lstStyle/>
          <a:p>
            <a:fld id="{FA278873-3BC2-41D6-95AA-5B18DFE5DE9B}" type="datetimeFigureOut">
              <a:rPr lang="en-US" smtClean="0"/>
              <a:t>6/24/2021</a:t>
            </a:fld>
            <a:endParaRPr lang="en-US"/>
          </a:p>
        </p:txBody>
      </p:sp>
      <p:sp>
        <p:nvSpPr>
          <p:cNvPr id="5" name="Footer Placeholder 4">
            <a:extLst>
              <a:ext uri="{FF2B5EF4-FFF2-40B4-BE49-F238E27FC236}">
                <a16:creationId xmlns:a16="http://schemas.microsoft.com/office/drawing/2014/main" id="{D5B8CDE3-5362-4661-B00F-883C4FE42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CA203-3609-4E3A-B03F-9DFF77719521}"/>
              </a:ext>
            </a:extLst>
          </p:cNvPr>
          <p:cNvSpPr>
            <a:spLocks noGrp="1"/>
          </p:cNvSpPr>
          <p:nvPr>
            <p:ph type="sldNum" sz="quarter" idx="12"/>
          </p:nvPr>
        </p:nvSpPr>
        <p:spPr/>
        <p:txBody>
          <a:bodyPr/>
          <a:lstStyle/>
          <a:p>
            <a:fld id="{B477651F-D3CE-4246-B15D-D039D12D9847}" type="slidenum">
              <a:rPr lang="en-US" smtClean="0"/>
              <a:t>‹#›</a:t>
            </a:fld>
            <a:endParaRPr lang="en-US"/>
          </a:p>
        </p:txBody>
      </p:sp>
    </p:spTree>
    <p:extLst>
      <p:ext uri="{BB962C8B-B14F-4D97-AF65-F5344CB8AC3E}">
        <p14:creationId xmlns:p14="http://schemas.microsoft.com/office/powerpoint/2010/main" val="1522868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C1FC-1962-4B31-8167-7328613122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B5CCBB-A1A6-4F72-A2B2-B6500E7A95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3CE3AD-9C3F-412B-A57B-157AAA304D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75D593-825D-41B9-A092-E30DE17CB3AA}"/>
              </a:ext>
            </a:extLst>
          </p:cNvPr>
          <p:cNvSpPr>
            <a:spLocks noGrp="1"/>
          </p:cNvSpPr>
          <p:nvPr>
            <p:ph type="dt" sz="half" idx="10"/>
          </p:nvPr>
        </p:nvSpPr>
        <p:spPr/>
        <p:txBody>
          <a:bodyPr/>
          <a:lstStyle/>
          <a:p>
            <a:fld id="{FA278873-3BC2-41D6-95AA-5B18DFE5DE9B}" type="datetimeFigureOut">
              <a:rPr lang="en-US" smtClean="0"/>
              <a:t>6/24/2021</a:t>
            </a:fld>
            <a:endParaRPr lang="en-US"/>
          </a:p>
        </p:txBody>
      </p:sp>
      <p:sp>
        <p:nvSpPr>
          <p:cNvPr id="6" name="Footer Placeholder 5">
            <a:extLst>
              <a:ext uri="{FF2B5EF4-FFF2-40B4-BE49-F238E27FC236}">
                <a16:creationId xmlns:a16="http://schemas.microsoft.com/office/drawing/2014/main" id="{3DF486E8-A913-46DD-9917-528BC0582B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04A9CE-352F-4D30-99D8-AFC6B77A2930}"/>
              </a:ext>
            </a:extLst>
          </p:cNvPr>
          <p:cNvSpPr>
            <a:spLocks noGrp="1"/>
          </p:cNvSpPr>
          <p:nvPr>
            <p:ph type="sldNum" sz="quarter" idx="12"/>
          </p:nvPr>
        </p:nvSpPr>
        <p:spPr/>
        <p:txBody>
          <a:bodyPr/>
          <a:lstStyle/>
          <a:p>
            <a:fld id="{B477651F-D3CE-4246-B15D-D039D12D9847}" type="slidenum">
              <a:rPr lang="en-US" smtClean="0"/>
              <a:t>‹#›</a:t>
            </a:fld>
            <a:endParaRPr lang="en-US"/>
          </a:p>
        </p:txBody>
      </p:sp>
    </p:spTree>
    <p:extLst>
      <p:ext uri="{BB962C8B-B14F-4D97-AF65-F5344CB8AC3E}">
        <p14:creationId xmlns:p14="http://schemas.microsoft.com/office/powerpoint/2010/main" val="2045626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ADF03-EEF8-4C6D-B0B5-7C97D118F2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A0F0CA-23C0-413C-B3C9-526CCE8C15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5AB073-2791-4CA9-9AEB-21E9032F94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B8E4F3-1699-4421-83E9-616501F74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52F9F-C7B6-4286-8DDB-35D848926B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642DE0-D977-40A8-B43B-5D1E1E0A3A2E}"/>
              </a:ext>
            </a:extLst>
          </p:cNvPr>
          <p:cNvSpPr>
            <a:spLocks noGrp="1"/>
          </p:cNvSpPr>
          <p:nvPr>
            <p:ph type="dt" sz="half" idx="10"/>
          </p:nvPr>
        </p:nvSpPr>
        <p:spPr/>
        <p:txBody>
          <a:bodyPr/>
          <a:lstStyle/>
          <a:p>
            <a:fld id="{FA278873-3BC2-41D6-95AA-5B18DFE5DE9B}" type="datetimeFigureOut">
              <a:rPr lang="en-US" smtClean="0"/>
              <a:t>6/24/2021</a:t>
            </a:fld>
            <a:endParaRPr lang="en-US"/>
          </a:p>
        </p:txBody>
      </p:sp>
      <p:sp>
        <p:nvSpPr>
          <p:cNvPr id="8" name="Footer Placeholder 7">
            <a:extLst>
              <a:ext uri="{FF2B5EF4-FFF2-40B4-BE49-F238E27FC236}">
                <a16:creationId xmlns:a16="http://schemas.microsoft.com/office/drawing/2014/main" id="{E4A25B6E-DD64-4278-92A7-140BBC0059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F487DC-C3A7-43E4-AFAC-F89DAD1AC170}"/>
              </a:ext>
            </a:extLst>
          </p:cNvPr>
          <p:cNvSpPr>
            <a:spLocks noGrp="1"/>
          </p:cNvSpPr>
          <p:nvPr>
            <p:ph type="sldNum" sz="quarter" idx="12"/>
          </p:nvPr>
        </p:nvSpPr>
        <p:spPr/>
        <p:txBody>
          <a:bodyPr/>
          <a:lstStyle/>
          <a:p>
            <a:fld id="{B477651F-D3CE-4246-B15D-D039D12D9847}" type="slidenum">
              <a:rPr lang="en-US" smtClean="0"/>
              <a:t>‹#›</a:t>
            </a:fld>
            <a:endParaRPr lang="en-US"/>
          </a:p>
        </p:txBody>
      </p:sp>
    </p:spTree>
    <p:extLst>
      <p:ext uri="{BB962C8B-B14F-4D97-AF65-F5344CB8AC3E}">
        <p14:creationId xmlns:p14="http://schemas.microsoft.com/office/powerpoint/2010/main" val="203208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3D4CD-6430-440A-B1A1-3392362F15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896DFC-A077-4B44-B7F2-DB275E2EFEF3}"/>
              </a:ext>
            </a:extLst>
          </p:cNvPr>
          <p:cNvSpPr>
            <a:spLocks noGrp="1"/>
          </p:cNvSpPr>
          <p:nvPr>
            <p:ph type="dt" sz="half" idx="10"/>
          </p:nvPr>
        </p:nvSpPr>
        <p:spPr/>
        <p:txBody>
          <a:bodyPr/>
          <a:lstStyle/>
          <a:p>
            <a:fld id="{FA278873-3BC2-41D6-95AA-5B18DFE5DE9B}" type="datetimeFigureOut">
              <a:rPr lang="en-US" smtClean="0"/>
              <a:t>6/24/2021</a:t>
            </a:fld>
            <a:endParaRPr lang="en-US"/>
          </a:p>
        </p:txBody>
      </p:sp>
      <p:sp>
        <p:nvSpPr>
          <p:cNvPr id="4" name="Footer Placeholder 3">
            <a:extLst>
              <a:ext uri="{FF2B5EF4-FFF2-40B4-BE49-F238E27FC236}">
                <a16:creationId xmlns:a16="http://schemas.microsoft.com/office/drawing/2014/main" id="{48E689CC-86F8-4E51-AC08-5D336C6383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B76987-1F54-4FBF-8FD0-15C5C30498ED}"/>
              </a:ext>
            </a:extLst>
          </p:cNvPr>
          <p:cNvSpPr>
            <a:spLocks noGrp="1"/>
          </p:cNvSpPr>
          <p:nvPr>
            <p:ph type="sldNum" sz="quarter" idx="12"/>
          </p:nvPr>
        </p:nvSpPr>
        <p:spPr/>
        <p:txBody>
          <a:bodyPr/>
          <a:lstStyle/>
          <a:p>
            <a:fld id="{B477651F-D3CE-4246-B15D-D039D12D9847}" type="slidenum">
              <a:rPr lang="en-US" smtClean="0"/>
              <a:t>‹#›</a:t>
            </a:fld>
            <a:endParaRPr lang="en-US"/>
          </a:p>
        </p:txBody>
      </p:sp>
    </p:spTree>
    <p:extLst>
      <p:ext uri="{BB962C8B-B14F-4D97-AF65-F5344CB8AC3E}">
        <p14:creationId xmlns:p14="http://schemas.microsoft.com/office/powerpoint/2010/main" val="3164683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F4B228-FE78-477A-AA0D-F421DB104DFD}"/>
              </a:ext>
            </a:extLst>
          </p:cNvPr>
          <p:cNvSpPr>
            <a:spLocks noGrp="1"/>
          </p:cNvSpPr>
          <p:nvPr>
            <p:ph type="dt" sz="half" idx="10"/>
          </p:nvPr>
        </p:nvSpPr>
        <p:spPr/>
        <p:txBody>
          <a:bodyPr/>
          <a:lstStyle/>
          <a:p>
            <a:fld id="{FA278873-3BC2-41D6-95AA-5B18DFE5DE9B}" type="datetimeFigureOut">
              <a:rPr lang="en-US" smtClean="0"/>
              <a:t>6/24/2021</a:t>
            </a:fld>
            <a:endParaRPr lang="en-US"/>
          </a:p>
        </p:txBody>
      </p:sp>
      <p:sp>
        <p:nvSpPr>
          <p:cNvPr id="3" name="Footer Placeholder 2">
            <a:extLst>
              <a:ext uri="{FF2B5EF4-FFF2-40B4-BE49-F238E27FC236}">
                <a16:creationId xmlns:a16="http://schemas.microsoft.com/office/drawing/2014/main" id="{578E023B-88A2-4774-99C5-D4C4D2CA36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DC5EDB-82A9-427B-8208-FF5282304850}"/>
              </a:ext>
            </a:extLst>
          </p:cNvPr>
          <p:cNvSpPr>
            <a:spLocks noGrp="1"/>
          </p:cNvSpPr>
          <p:nvPr>
            <p:ph type="sldNum" sz="quarter" idx="12"/>
          </p:nvPr>
        </p:nvSpPr>
        <p:spPr/>
        <p:txBody>
          <a:bodyPr/>
          <a:lstStyle/>
          <a:p>
            <a:fld id="{B477651F-D3CE-4246-B15D-D039D12D9847}" type="slidenum">
              <a:rPr lang="en-US" smtClean="0"/>
              <a:t>‹#›</a:t>
            </a:fld>
            <a:endParaRPr lang="en-US"/>
          </a:p>
        </p:txBody>
      </p:sp>
    </p:spTree>
    <p:extLst>
      <p:ext uri="{BB962C8B-B14F-4D97-AF65-F5344CB8AC3E}">
        <p14:creationId xmlns:p14="http://schemas.microsoft.com/office/powerpoint/2010/main" val="2468013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F491-3055-4216-B1FB-D152DAB8F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D8D268-FB76-4EBB-998A-98A155105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B2609F-393D-4FB4-BB82-71DCC959D7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724A94-A7B7-4350-9D3C-AF2E3E702437}"/>
              </a:ext>
            </a:extLst>
          </p:cNvPr>
          <p:cNvSpPr>
            <a:spLocks noGrp="1"/>
          </p:cNvSpPr>
          <p:nvPr>
            <p:ph type="dt" sz="half" idx="10"/>
          </p:nvPr>
        </p:nvSpPr>
        <p:spPr/>
        <p:txBody>
          <a:bodyPr/>
          <a:lstStyle/>
          <a:p>
            <a:fld id="{FA278873-3BC2-41D6-95AA-5B18DFE5DE9B}" type="datetimeFigureOut">
              <a:rPr lang="en-US" smtClean="0"/>
              <a:t>6/24/2021</a:t>
            </a:fld>
            <a:endParaRPr lang="en-US"/>
          </a:p>
        </p:txBody>
      </p:sp>
      <p:sp>
        <p:nvSpPr>
          <p:cNvPr id="6" name="Footer Placeholder 5">
            <a:extLst>
              <a:ext uri="{FF2B5EF4-FFF2-40B4-BE49-F238E27FC236}">
                <a16:creationId xmlns:a16="http://schemas.microsoft.com/office/drawing/2014/main" id="{A431FA32-7D30-40E2-AEBE-D69D725EF2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851438-83C3-4D66-B7C4-0960C388CC0F}"/>
              </a:ext>
            </a:extLst>
          </p:cNvPr>
          <p:cNvSpPr>
            <a:spLocks noGrp="1"/>
          </p:cNvSpPr>
          <p:nvPr>
            <p:ph type="sldNum" sz="quarter" idx="12"/>
          </p:nvPr>
        </p:nvSpPr>
        <p:spPr/>
        <p:txBody>
          <a:bodyPr/>
          <a:lstStyle/>
          <a:p>
            <a:fld id="{B477651F-D3CE-4246-B15D-D039D12D9847}" type="slidenum">
              <a:rPr lang="en-US" smtClean="0"/>
              <a:t>‹#›</a:t>
            </a:fld>
            <a:endParaRPr lang="en-US"/>
          </a:p>
        </p:txBody>
      </p:sp>
    </p:spTree>
    <p:extLst>
      <p:ext uri="{BB962C8B-B14F-4D97-AF65-F5344CB8AC3E}">
        <p14:creationId xmlns:p14="http://schemas.microsoft.com/office/powerpoint/2010/main" val="223921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ED1A8-F93D-4B50-B02D-1733FE4AF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023F34-B1C7-4827-AEC5-EC8185CD0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1BA934-CFEA-4508-9EF7-428B0BEDF9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DB58A4-2D91-4475-AFE5-078711983C9E}"/>
              </a:ext>
            </a:extLst>
          </p:cNvPr>
          <p:cNvSpPr>
            <a:spLocks noGrp="1"/>
          </p:cNvSpPr>
          <p:nvPr>
            <p:ph type="dt" sz="half" idx="10"/>
          </p:nvPr>
        </p:nvSpPr>
        <p:spPr/>
        <p:txBody>
          <a:bodyPr/>
          <a:lstStyle/>
          <a:p>
            <a:fld id="{FA278873-3BC2-41D6-95AA-5B18DFE5DE9B}" type="datetimeFigureOut">
              <a:rPr lang="en-US" smtClean="0"/>
              <a:t>6/24/2021</a:t>
            </a:fld>
            <a:endParaRPr lang="en-US"/>
          </a:p>
        </p:txBody>
      </p:sp>
      <p:sp>
        <p:nvSpPr>
          <p:cNvPr id="6" name="Footer Placeholder 5">
            <a:extLst>
              <a:ext uri="{FF2B5EF4-FFF2-40B4-BE49-F238E27FC236}">
                <a16:creationId xmlns:a16="http://schemas.microsoft.com/office/drawing/2014/main" id="{3BDB0E6F-AFBA-4148-943E-DDE7A8C71E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42C14A-8278-4B92-9EBC-7D4892C96CF4}"/>
              </a:ext>
            </a:extLst>
          </p:cNvPr>
          <p:cNvSpPr>
            <a:spLocks noGrp="1"/>
          </p:cNvSpPr>
          <p:nvPr>
            <p:ph type="sldNum" sz="quarter" idx="12"/>
          </p:nvPr>
        </p:nvSpPr>
        <p:spPr/>
        <p:txBody>
          <a:bodyPr/>
          <a:lstStyle/>
          <a:p>
            <a:fld id="{B477651F-D3CE-4246-B15D-D039D12D9847}" type="slidenum">
              <a:rPr lang="en-US" smtClean="0"/>
              <a:t>‹#›</a:t>
            </a:fld>
            <a:endParaRPr lang="en-US"/>
          </a:p>
        </p:txBody>
      </p:sp>
    </p:spTree>
    <p:extLst>
      <p:ext uri="{BB962C8B-B14F-4D97-AF65-F5344CB8AC3E}">
        <p14:creationId xmlns:p14="http://schemas.microsoft.com/office/powerpoint/2010/main" val="194927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AC7B4B-8D54-41D1-8A7B-A6D522617C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C83E01-64A8-4F4A-B0BD-DF65B2DDC1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A475A-132D-48C2-8369-089D1FF2D8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78873-3BC2-41D6-95AA-5B18DFE5DE9B}" type="datetimeFigureOut">
              <a:rPr lang="en-US" smtClean="0"/>
              <a:t>6/24/2021</a:t>
            </a:fld>
            <a:endParaRPr lang="en-US"/>
          </a:p>
        </p:txBody>
      </p:sp>
      <p:sp>
        <p:nvSpPr>
          <p:cNvPr id="5" name="Footer Placeholder 4">
            <a:extLst>
              <a:ext uri="{FF2B5EF4-FFF2-40B4-BE49-F238E27FC236}">
                <a16:creationId xmlns:a16="http://schemas.microsoft.com/office/drawing/2014/main" id="{7C9E0025-3658-4009-8678-5712B9939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E5290F-F855-4836-A5D7-F7C882E248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7651F-D3CE-4246-B15D-D039D12D9847}" type="slidenum">
              <a:rPr lang="en-US" smtClean="0"/>
              <a:t>‹#›</a:t>
            </a:fld>
            <a:endParaRPr lang="en-US"/>
          </a:p>
        </p:txBody>
      </p:sp>
    </p:spTree>
    <p:extLst>
      <p:ext uri="{BB962C8B-B14F-4D97-AF65-F5344CB8AC3E}">
        <p14:creationId xmlns:p14="http://schemas.microsoft.com/office/powerpoint/2010/main" val="4227953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9C1E37-0CFB-4B4D-B161-D2929A7467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CAC961-2E11-453B-8CED-8CD25F8BB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B9EB7-BC95-4C22-AB61-F5E557B68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6/24/2021</a:t>
            </a:fld>
            <a:endParaRPr lang="en-US" dirty="0"/>
          </a:p>
        </p:txBody>
      </p:sp>
      <p:sp>
        <p:nvSpPr>
          <p:cNvPr id="5" name="Footer Placeholder 4">
            <a:extLst>
              <a:ext uri="{FF2B5EF4-FFF2-40B4-BE49-F238E27FC236}">
                <a16:creationId xmlns:a16="http://schemas.microsoft.com/office/drawing/2014/main" id="{F9D782AF-4431-450B-BC6B-76DBCB558F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0D9B5A8-3BB3-4668-B979-3989B5E577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79344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https://youtu.be/yq5KG-x5wzc"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6111-15D8-46A9-BBAE-522846340487}"/>
              </a:ext>
            </a:extLst>
          </p:cNvPr>
          <p:cNvSpPr>
            <a:spLocks noGrp="1"/>
          </p:cNvSpPr>
          <p:nvPr>
            <p:ph type="ctrTitle"/>
          </p:nvPr>
        </p:nvSpPr>
        <p:spPr>
          <a:xfrm>
            <a:off x="650449" y="4445251"/>
            <a:ext cx="10901471" cy="651682"/>
          </a:xfrm>
          <a:noFill/>
        </p:spPr>
        <p:txBody>
          <a:bodyPr>
            <a:noAutofit/>
          </a:bodyPr>
          <a:lstStyle/>
          <a:p>
            <a:r>
              <a:rPr lang="en-US" dirty="0"/>
              <a:t>Delegation Overview </a:t>
            </a:r>
          </a:p>
        </p:txBody>
      </p:sp>
      <p:sp>
        <p:nvSpPr>
          <p:cNvPr id="3" name="Subtitle 2">
            <a:extLst>
              <a:ext uri="{FF2B5EF4-FFF2-40B4-BE49-F238E27FC236}">
                <a16:creationId xmlns:a16="http://schemas.microsoft.com/office/drawing/2014/main" id="{87F5E04C-F611-4295-A8ED-F79E778407CA}"/>
              </a:ext>
            </a:extLst>
          </p:cNvPr>
          <p:cNvSpPr>
            <a:spLocks noGrp="1"/>
          </p:cNvSpPr>
          <p:nvPr>
            <p:ph type="subTitle" idx="1"/>
          </p:nvPr>
        </p:nvSpPr>
        <p:spPr>
          <a:xfrm>
            <a:off x="650449" y="5012267"/>
            <a:ext cx="10901471" cy="1344084"/>
          </a:xfrm>
          <a:noFill/>
        </p:spPr>
        <p:txBody>
          <a:bodyPr>
            <a:normAutofit/>
          </a:bodyPr>
          <a:lstStyle/>
          <a:p>
            <a:endParaRPr lang="en-US" sz="4000" dirty="0"/>
          </a:p>
          <a:p>
            <a:r>
              <a:rPr lang="en-US" sz="4000" dirty="0"/>
              <a:t>Kelly Monigold, RN</a:t>
            </a:r>
          </a:p>
          <a:p>
            <a:endParaRPr lang="en-US" dirty="0"/>
          </a:p>
        </p:txBody>
      </p:sp>
      <p:pic>
        <p:nvPicPr>
          <p:cNvPr id="4" name="Picture 3">
            <a:extLst>
              <a:ext uri="{FF2B5EF4-FFF2-40B4-BE49-F238E27FC236}">
                <a16:creationId xmlns:a16="http://schemas.microsoft.com/office/drawing/2014/main" id="{6FD96191-9595-4179-B4BB-EF6BD359FD1D}"/>
              </a:ext>
            </a:extLst>
          </p:cNvPr>
          <p:cNvPicPr>
            <a:picLocks noChangeAspect="1"/>
          </p:cNvPicPr>
          <p:nvPr/>
        </p:nvPicPr>
        <p:blipFill rotWithShape="1">
          <a:blip r:embed="rId2"/>
          <a:srcRect t="232" r="1" b="27460"/>
          <a:stretch/>
        </p:blipFill>
        <p:spPr>
          <a:xfrm>
            <a:off x="2694432" y="666497"/>
            <a:ext cx="6803136" cy="3273552"/>
          </a:xfrm>
          <a:prstGeom prst="rect">
            <a:avLst/>
          </a:prstGeom>
          <a:effectLst/>
        </p:spPr>
      </p:pic>
    </p:spTree>
    <p:extLst>
      <p:ext uri="{BB962C8B-B14F-4D97-AF65-F5344CB8AC3E}">
        <p14:creationId xmlns:p14="http://schemas.microsoft.com/office/powerpoint/2010/main" val="556697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12E3-5092-448D-B0E8-E7B6BF4D9708}"/>
              </a:ext>
            </a:extLst>
          </p:cNvPr>
          <p:cNvSpPr>
            <a:spLocks noGrp="1"/>
          </p:cNvSpPr>
          <p:nvPr>
            <p:ph type="title"/>
          </p:nvPr>
        </p:nvSpPr>
        <p:spPr>
          <a:xfrm>
            <a:off x="1514292" y="513612"/>
            <a:ext cx="9894133" cy="1031216"/>
          </a:xfrm>
        </p:spPr>
        <p:txBody>
          <a:bodyPr anchor="b">
            <a:normAutofit/>
          </a:bodyPr>
          <a:lstStyle/>
          <a:p>
            <a:r>
              <a:rPr lang="en-US" b="1" i="1" dirty="0">
                <a:effectLst>
                  <a:outerShdw blurRad="38100" dist="38100" dir="2700000" algn="tl">
                    <a:srgbClr val="000000">
                      <a:alpha val="43137"/>
                    </a:srgbClr>
                  </a:outerShdw>
                </a:effectLst>
              </a:rPr>
              <a:t>Who is accountable??</a:t>
            </a:r>
          </a:p>
        </p:txBody>
      </p:sp>
      <p:pic>
        <p:nvPicPr>
          <p:cNvPr id="4" name="Picture 3">
            <a:extLst>
              <a:ext uri="{FF2B5EF4-FFF2-40B4-BE49-F238E27FC236}">
                <a16:creationId xmlns:a16="http://schemas.microsoft.com/office/drawing/2014/main" id="{F6C09B12-320C-4633-A59A-4D01EC0C6945}"/>
              </a:ext>
            </a:extLst>
          </p:cNvPr>
          <p:cNvPicPr>
            <a:picLocks noChangeAspect="1"/>
          </p:cNvPicPr>
          <p:nvPr/>
        </p:nvPicPr>
        <p:blipFill>
          <a:blip r:embed="rId2"/>
          <a:stretch>
            <a:fillRect/>
          </a:stretch>
        </p:blipFill>
        <p:spPr>
          <a:xfrm>
            <a:off x="2209631" y="2589086"/>
            <a:ext cx="3678705" cy="2755478"/>
          </a:xfrm>
          <a:prstGeom prst="rect">
            <a:avLst/>
          </a:prstGeom>
        </p:spPr>
      </p:pic>
      <p:sp>
        <p:nvSpPr>
          <p:cNvPr id="9"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1"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3464958-8108-4E1F-AF97-72EEEDB99141}"/>
              </a:ext>
            </a:extLst>
          </p:cNvPr>
          <p:cNvSpPr>
            <a:spLocks noGrp="1"/>
          </p:cNvSpPr>
          <p:nvPr>
            <p:ph idx="1"/>
          </p:nvPr>
        </p:nvSpPr>
        <p:spPr>
          <a:xfrm>
            <a:off x="7447176" y="0"/>
            <a:ext cx="4666268" cy="6858000"/>
          </a:xfrm>
        </p:spPr>
        <p:txBody>
          <a:bodyPr anchor="ctr">
            <a:normAutofit/>
          </a:bodyPr>
          <a:lstStyle/>
          <a:p>
            <a:pPr marL="0" indent="0">
              <a:buNone/>
            </a:pPr>
            <a:endParaRPr lang="en-US" sz="1500" dirty="0"/>
          </a:p>
          <a:p>
            <a:pPr marL="0" indent="0">
              <a:buNone/>
            </a:pPr>
            <a:r>
              <a:rPr lang="en-US" dirty="0"/>
              <a:t>The </a:t>
            </a:r>
            <a:r>
              <a:rPr lang="en-US" b="1" dirty="0">
                <a:solidFill>
                  <a:srgbClr val="FF0000"/>
                </a:solidFill>
                <a:effectLst>
                  <a:outerShdw blurRad="38100" dist="38100" dir="2700000" algn="tl">
                    <a:srgbClr val="000000">
                      <a:alpha val="43137"/>
                    </a:srgbClr>
                  </a:outerShdw>
                </a:effectLst>
              </a:rPr>
              <a:t>delegating nurse </a:t>
            </a:r>
            <a:r>
              <a:rPr lang="en-US" dirty="0"/>
              <a:t>shall be accountable for the decision to delegate nursing tasks to an unlicensed person.</a:t>
            </a:r>
          </a:p>
          <a:p>
            <a:pPr marL="0" indent="0">
              <a:buNone/>
            </a:pPr>
            <a:endParaRPr lang="en-US" dirty="0"/>
          </a:p>
          <a:p>
            <a:pPr marL="0" indent="0">
              <a:buNone/>
            </a:pPr>
            <a:endParaRPr lang="en-US" dirty="0"/>
          </a:p>
          <a:p>
            <a:pPr marL="0" indent="0">
              <a:buNone/>
            </a:pPr>
            <a:r>
              <a:rPr lang="en-US" b="1" i="1" u="sng" dirty="0">
                <a:solidFill>
                  <a:srgbClr val="FF0000"/>
                </a:solidFill>
                <a:effectLst>
                  <a:outerShdw blurRad="38100" dist="38100" dir="2700000" algn="tl">
                    <a:srgbClr val="000000">
                      <a:alpha val="43137"/>
                    </a:srgbClr>
                  </a:outerShdw>
                </a:effectLst>
              </a:rPr>
              <a:t>Keeping that in mind.…</a:t>
            </a:r>
          </a:p>
          <a:p>
            <a:pPr marL="0" indent="0">
              <a:buNone/>
            </a:pPr>
            <a:endParaRPr lang="en-US" dirty="0"/>
          </a:p>
          <a:p>
            <a:pPr marL="0" indent="0">
              <a:buNone/>
            </a:pPr>
            <a:r>
              <a:rPr lang="en-US" dirty="0"/>
              <a:t>If a licensed nurse determines that an </a:t>
            </a:r>
            <a:r>
              <a:rPr lang="en-US" b="1" i="1" u="sng" dirty="0">
                <a:solidFill>
                  <a:srgbClr val="FF0000"/>
                </a:solidFill>
                <a:effectLst>
                  <a:outerShdw blurRad="38100" dist="38100" dir="2700000" algn="tl">
                    <a:srgbClr val="000000">
                      <a:alpha val="43137"/>
                    </a:srgbClr>
                  </a:outerShdw>
                </a:effectLst>
              </a:rPr>
              <a:t>unlicensed person is not correctly performing a delegated nursing task</a:t>
            </a:r>
            <a:r>
              <a:rPr lang="en-US" dirty="0"/>
              <a:t>, the licensed nurse shall immediately intervene. </a:t>
            </a:r>
          </a:p>
        </p:txBody>
      </p:sp>
    </p:spTree>
    <p:extLst>
      <p:ext uri="{BB962C8B-B14F-4D97-AF65-F5344CB8AC3E}">
        <p14:creationId xmlns:p14="http://schemas.microsoft.com/office/powerpoint/2010/main" val="2969716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8FD14B-4A0A-4AB8-9FA7-C3285C8EBA68}"/>
              </a:ext>
            </a:extLst>
          </p:cNvPr>
          <p:cNvSpPr>
            <a:spLocks noGrp="1"/>
          </p:cNvSpPr>
          <p:nvPr>
            <p:ph type="title"/>
          </p:nvPr>
        </p:nvSpPr>
        <p:spPr>
          <a:xfrm>
            <a:off x="8782259" y="484632"/>
            <a:ext cx="3326005" cy="5724144"/>
          </a:xfrm>
        </p:spPr>
        <p:txBody>
          <a:bodyPr vert="horz" lIns="91440" tIns="45720" rIns="91440" bIns="45720" rtlCol="0" anchor="ctr">
            <a:normAutofit fontScale="90000"/>
          </a:bodyPr>
          <a:lstStyle/>
          <a:p>
            <a:r>
              <a:rPr lang="en-US" sz="4800" dirty="0">
                <a:solidFill>
                  <a:srgbClr val="FFFFFF"/>
                </a:solidFill>
              </a:rPr>
              <a:t>DN- responsible for evaluation. But…how do I know if they are not doing things as I taught them?</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877BC98E-62B1-4874-8F6E-9971A84C766A}"/>
              </a:ext>
            </a:extLst>
          </p:cNvPr>
          <p:cNvPicPr>
            <a:picLocks noGrp="1" noChangeAspect="1"/>
          </p:cNvPicPr>
          <p:nvPr>
            <p:ph idx="1"/>
          </p:nvPr>
        </p:nvPicPr>
        <p:blipFill rotWithShape="1">
          <a:blip r:embed="rId2"/>
          <a:srcRect l="3919" r="3234" b="1"/>
          <a:stretch/>
        </p:blipFill>
        <p:spPr>
          <a:xfrm>
            <a:off x="976251" y="942538"/>
            <a:ext cx="7163222" cy="4808332"/>
          </a:xfrm>
          <a:prstGeom prst="rect">
            <a:avLst/>
          </a:prstGeom>
          <a:effectLst/>
        </p:spPr>
      </p:pic>
    </p:spTree>
    <p:extLst>
      <p:ext uri="{BB962C8B-B14F-4D97-AF65-F5344CB8AC3E}">
        <p14:creationId xmlns:p14="http://schemas.microsoft.com/office/powerpoint/2010/main" val="3252845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630BA-856F-43AE-B5D3-DFD40E8933D4}"/>
              </a:ext>
            </a:extLst>
          </p:cNvPr>
          <p:cNvSpPr>
            <a:spLocks noGrp="1"/>
          </p:cNvSpPr>
          <p:nvPr>
            <p:ph type="title"/>
          </p:nvPr>
        </p:nvSpPr>
        <p:spPr/>
        <p:txBody>
          <a:bodyPr>
            <a:normAutofit/>
          </a:bodyPr>
          <a:lstStyle/>
          <a:p>
            <a:pPr algn="ctr"/>
            <a:r>
              <a:rPr lang="en-US" sz="7200" b="1" dirty="0">
                <a:effectLst>
                  <a:outerShdw blurRad="38100" dist="38100" dir="2700000" algn="tl">
                    <a:srgbClr val="000000">
                      <a:alpha val="43137"/>
                    </a:srgbClr>
                  </a:outerShdw>
                </a:effectLst>
              </a:rPr>
              <a:t>4723-13-07</a:t>
            </a:r>
          </a:p>
        </p:txBody>
      </p:sp>
      <p:sp>
        <p:nvSpPr>
          <p:cNvPr id="3" name="Content Placeholder 2">
            <a:extLst>
              <a:ext uri="{FF2B5EF4-FFF2-40B4-BE49-F238E27FC236}">
                <a16:creationId xmlns:a16="http://schemas.microsoft.com/office/drawing/2014/main" id="{3036E42E-9A25-4218-A634-46919012EE23}"/>
              </a:ext>
            </a:extLst>
          </p:cNvPr>
          <p:cNvSpPr>
            <a:spLocks noGrp="1"/>
          </p:cNvSpPr>
          <p:nvPr>
            <p:ph idx="1"/>
          </p:nvPr>
        </p:nvSpPr>
        <p:spPr/>
        <p:txBody>
          <a:bodyPr>
            <a:normAutofit lnSpcReduction="10000"/>
          </a:bodyPr>
          <a:lstStyle/>
          <a:p>
            <a:pPr marL="0" indent="0">
              <a:buNone/>
            </a:pPr>
            <a:r>
              <a:rPr lang="en-US" dirty="0"/>
              <a:t>“SUPERVISION OF THE PERFORMANCE OF THE NURSING TASK BY THE UNLICENSED PERSON SHALL BE PROVIDED </a:t>
            </a:r>
            <a:r>
              <a:rPr lang="en-US" i="1" u="sng" dirty="0">
                <a:solidFill>
                  <a:srgbClr val="FF0000"/>
                </a:solidFill>
                <a:effectLst>
                  <a:outerShdw blurRad="38100" dist="38100" dir="2700000" algn="tl">
                    <a:srgbClr val="000000">
                      <a:alpha val="43137"/>
                    </a:srgbClr>
                  </a:outerShdw>
                </a:effectLst>
              </a:rPr>
              <a:t>BY THE DELEGATING NURSE</a:t>
            </a:r>
            <a:r>
              <a:rPr lang="en-US" dirty="0"/>
              <a:t>.” </a:t>
            </a:r>
          </a:p>
          <a:p>
            <a:pPr marL="0" indent="0">
              <a:buNone/>
            </a:pPr>
            <a:endParaRPr lang="en-US" dirty="0"/>
          </a:p>
          <a:p>
            <a:pPr marL="0" indent="0">
              <a:buNone/>
            </a:pPr>
            <a:r>
              <a:rPr lang="en-US" dirty="0"/>
              <a:t>SUPERVISION INCLUDES: </a:t>
            </a:r>
          </a:p>
          <a:p>
            <a:r>
              <a:rPr lang="en-US" dirty="0"/>
              <a:t>INITIAL AND </a:t>
            </a:r>
            <a:r>
              <a:rPr lang="en-US" i="1" u="sng" dirty="0">
                <a:solidFill>
                  <a:srgbClr val="FF0000"/>
                </a:solidFill>
                <a:effectLst>
                  <a:outerShdw blurRad="38100" dist="38100" dir="2700000" algn="tl">
                    <a:srgbClr val="000000">
                      <a:alpha val="43137"/>
                    </a:srgbClr>
                  </a:outerShdw>
                </a:effectLst>
              </a:rPr>
              <a:t>ONGOING</a:t>
            </a:r>
            <a:r>
              <a:rPr lang="en-US" dirty="0"/>
              <a:t> DIRECTION</a:t>
            </a:r>
          </a:p>
          <a:p>
            <a:r>
              <a:rPr lang="en-US" dirty="0"/>
              <a:t>PROCEDURAL </a:t>
            </a:r>
            <a:r>
              <a:rPr lang="en-US" i="1" u="sng" dirty="0">
                <a:solidFill>
                  <a:srgbClr val="FF0000"/>
                </a:solidFill>
                <a:effectLst>
                  <a:outerShdw blurRad="38100" dist="38100" dir="2700000" algn="tl">
                    <a:srgbClr val="000000">
                      <a:alpha val="43137"/>
                    </a:srgbClr>
                  </a:outerShdw>
                </a:effectLst>
              </a:rPr>
              <a:t>GUIDANCE</a:t>
            </a:r>
          </a:p>
          <a:p>
            <a:r>
              <a:rPr lang="en-US" i="1" u="sng" dirty="0">
                <a:solidFill>
                  <a:srgbClr val="FF0000"/>
                </a:solidFill>
                <a:effectLst>
                  <a:outerShdw blurRad="38100" dist="38100" dir="2700000" algn="tl">
                    <a:srgbClr val="000000">
                      <a:alpha val="43137"/>
                    </a:srgbClr>
                  </a:outerShdw>
                </a:effectLst>
              </a:rPr>
              <a:t>EVALUATION</a:t>
            </a:r>
          </a:p>
          <a:p>
            <a:r>
              <a:rPr lang="en-US" dirty="0"/>
              <a:t>AT TIMES INCLUDES THE </a:t>
            </a:r>
            <a:r>
              <a:rPr lang="en-US" i="1" u="sng" dirty="0">
                <a:solidFill>
                  <a:srgbClr val="FF0000"/>
                </a:solidFill>
                <a:effectLst>
                  <a:outerShdw blurRad="38100" dist="38100" dir="2700000" algn="tl">
                    <a:srgbClr val="000000">
                      <a:alpha val="43137"/>
                    </a:srgbClr>
                  </a:outerShdw>
                </a:effectLst>
              </a:rPr>
              <a:t>DIRECT OBSERVATION </a:t>
            </a:r>
            <a:r>
              <a:rPr lang="en-US" dirty="0"/>
              <a:t>OF THE PERFORMANCE OF THE NURSING TASK</a:t>
            </a:r>
          </a:p>
        </p:txBody>
      </p:sp>
    </p:spTree>
    <p:extLst>
      <p:ext uri="{BB962C8B-B14F-4D97-AF65-F5344CB8AC3E}">
        <p14:creationId xmlns:p14="http://schemas.microsoft.com/office/powerpoint/2010/main" val="2237573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C76ED-EF57-405C-9AB1-2927CD7E8333}"/>
              </a:ext>
            </a:extLst>
          </p:cNvPr>
          <p:cNvSpPr>
            <a:spLocks noGrp="1"/>
          </p:cNvSpPr>
          <p:nvPr>
            <p:ph type="title"/>
          </p:nvPr>
        </p:nvSpPr>
        <p:spPr>
          <a:xfrm>
            <a:off x="348792" y="348793"/>
            <a:ext cx="5995447" cy="1640264"/>
          </a:xfrm>
        </p:spPr>
        <p:txBody>
          <a:bodyPr>
            <a:normAutofit/>
          </a:bodyPr>
          <a:lstStyle/>
          <a:p>
            <a:r>
              <a:rPr lang="en-US" b="1" i="1" dirty="0"/>
              <a:t>What medications can I delegate?</a:t>
            </a:r>
          </a:p>
        </p:txBody>
      </p:sp>
      <p:sp>
        <p:nvSpPr>
          <p:cNvPr id="3" name="Content Placeholder 2">
            <a:extLst>
              <a:ext uri="{FF2B5EF4-FFF2-40B4-BE49-F238E27FC236}">
                <a16:creationId xmlns:a16="http://schemas.microsoft.com/office/drawing/2014/main" id="{8B764769-5D8A-4A4E-A3E6-DD7876AF9013}"/>
              </a:ext>
            </a:extLst>
          </p:cNvPr>
          <p:cNvSpPr>
            <a:spLocks noGrp="1"/>
          </p:cNvSpPr>
          <p:nvPr>
            <p:ph idx="1"/>
          </p:nvPr>
        </p:nvSpPr>
        <p:spPr>
          <a:xfrm>
            <a:off x="150830" y="2102177"/>
            <a:ext cx="6431950" cy="4647415"/>
          </a:xfrm>
        </p:spPr>
        <p:txBody>
          <a:bodyPr anchor="t">
            <a:normAutofit lnSpcReduction="10000"/>
          </a:bodyPr>
          <a:lstStyle/>
          <a:p>
            <a:pPr marL="0" indent="0">
              <a:buNone/>
            </a:pPr>
            <a:endParaRPr lang="en-US" sz="1800" dirty="0"/>
          </a:p>
          <a:p>
            <a:pPr marL="0" indent="0">
              <a:buNone/>
            </a:pPr>
            <a:r>
              <a:rPr lang="en-US" sz="3200" b="1" i="1" u="sng" dirty="0">
                <a:effectLst>
                  <a:outerShdw blurRad="38100" dist="38100" dir="2700000" algn="tl">
                    <a:srgbClr val="000000">
                      <a:alpha val="43137"/>
                    </a:srgbClr>
                  </a:outerShdw>
                </a:effectLst>
              </a:rPr>
              <a:t>Except as otherwise authorized by law or this chapter:</a:t>
            </a:r>
          </a:p>
          <a:p>
            <a:pPr marL="0" indent="0">
              <a:buNone/>
            </a:pPr>
            <a:endParaRPr lang="en-US" sz="2400" dirty="0"/>
          </a:p>
          <a:p>
            <a:pPr marL="0" indent="0">
              <a:buNone/>
            </a:pPr>
            <a:r>
              <a:rPr lang="en-US" dirty="0">
                <a:effectLst>
                  <a:outerShdw blurRad="38100" dist="38100" dir="2700000" algn="tl">
                    <a:srgbClr val="000000">
                      <a:alpha val="43137"/>
                    </a:srgbClr>
                  </a:outerShdw>
                </a:effectLst>
              </a:rPr>
              <a:t>OTC topical meds </a:t>
            </a:r>
            <a:r>
              <a:rPr lang="en-US" dirty="0"/>
              <a:t>to be applied to intact skin for the purpose of improving a skin condition or providing a barrier.  </a:t>
            </a:r>
          </a:p>
          <a:p>
            <a:endParaRPr lang="en-US" dirty="0"/>
          </a:p>
          <a:p>
            <a:pPr marL="0" indent="0">
              <a:buNone/>
            </a:pPr>
            <a:r>
              <a:rPr lang="en-US" dirty="0"/>
              <a:t>OTC eye drop, ear drop, and suppository medications, foot soak treatments, and enemas.</a:t>
            </a:r>
          </a:p>
          <a:p>
            <a:endParaRPr lang="en-US" sz="1800" dirty="0"/>
          </a:p>
        </p:txBody>
      </p:sp>
      <p:sp>
        <p:nvSpPr>
          <p:cNvPr id="13"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device&#10;&#10;Description generated with high confidence">
            <a:extLst>
              <a:ext uri="{FF2B5EF4-FFF2-40B4-BE49-F238E27FC236}">
                <a16:creationId xmlns:a16="http://schemas.microsoft.com/office/drawing/2014/main" id="{E92A73DB-C581-46E7-93CA-59A2A1D464A8}"/>
              </a:ext>
            </a:extLst>
          </p:cNvPr>
          <p:cNvPicPr>
            <a:picLocks noChangeAspect="1"/>
          </p:cNvPicPr>
          <p:nvPr/>
        </p:nvPicPr>
        <p:blipFill rotWithShape="1">
          <a:blip r:embed="rId2"/>
          <a:srcRect l="1605" r="21411"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65440285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5A3BE-94FB-4594-976F-75385F45E731}"/>
              </a:ext>
            </a:extLst>
          </p:cNvPr>
          <p:cNvSpPr>
            <a:spLocks noGrp="1"/>
          </p:cNvSpPr>
          <p:nvPr>
            <p:ph type="title"/>
          </p:nvPr>
        </p:nvSpPr>
        <p:spPr>
          <a:xfrm>
            <a:off x="1514292" y="513612"/>
            <a:ext cx="9894133" cy="1031216"/>
          </a:xfrm>
        </p:spPr>
        <p:txBody>
          <a:bodyPr anchor="b">
            <a:normAutofit/>
          </a:bodyPr>
          <a:lstStyle/>
          <a:p>
            <a:r>
              <a:rPr lang="en-US" dirty="0"/>
              <a:t>Remember….</a:t>
            </a:r>
          </a:p>
        </p:txBody>
      </p:sp>
      <p:pic>
        <p:nvPicPr>
          <p:cNvPr id="4" name="Picture 3">
            <a:extLst>
              <a:ext uri="{FF2B5EF4-FFF2-40B4-BE49-F238E27FC236}">
                <a16:creationId xmlns:a16="http://schemas.microsoft.com/office/drawing/2014/main" id="{59F766DD-6531-46B6-A9CA-D0D0B4BFFDBF}"/>
              </a:ext>
            </a:extLst>
          </p:cNvPr>
          <p:cNvPicPr>
            <a:picLocks noChangeAspect="1"/>
          </p:cNvPicPr>
          <p:nvPr/>
        </p:nvPicPr>
        <p:blipFill>
          <a:blip r:embed="rId2"/>
          <a:stretch>
            <a:fillRect/>
          </a:stretch>
        </p:blipFill>
        <p:spPr>
          <a:xfrm>
            <a:off x="1588736" y="2589086"/>
            <a:ext cx="4920496" cy="2755478"/>
          </a:xfrm>
          <a:prstGeom prst="rect">
            <a:avLst/>
          </a:prstGeom>
        </p:spPr>
      </p:pic>
      <p:sp>
        <p:nvSpPr>
          <p:cNvPr id="9"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1"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B16611F-AB7C-4E49-BCA1-85319AF2D8FD}"/>
              </a:ext>
            </a:extLst>
          </p:cNvPr>
          <p:cNvSpPr>
            <a:spLocks noGrp="1"/>
          </p:cNvSpPr>
          <p:nvPr>
            <p:ph idx="1"/>
          </p:nvPr>
        </p:nvSpPr>
        <p:spPr>
          <a:xfrm>
            <a:off x="7781373" y="142241"/>
            <a:ext cx="4298867" cy="6604000"/>
          </a:xfrm>
        </p:spPr>
        <p:txBody>
          <a:bodyPr anchor="ctr">
            <a:normAutofit/>
          </a:bodyPr>
          <a:lstStyle/>
          <a:p>
            <a:pPr marL="0" indent="0">
              <a:buNone/>
            </a:pPr>
            <a:r>
              <a:rPr lang="en-US" sz="3200" dirty="0"/>
              <a:t>All the decisions you are making about delegation, you are communicating with the team. </a:t>
            </a:r>
          </a:p>
          <a:p>
            <a:pPr marL="0" indent="0">
              <a:buNone/>
            </a:pPr>
            <a:r>
              <a:rPr lang="en-US" sz="3200" dirty="0"/>
              <a:t>Good communication to all team members is imperative for successful delegation</a:t>
            </a:r>
            <a:r>
              <a:rPr lang="en-US" sz="2400" dirty="0"/>
              <a:t>.  </a:t>
            </a:r>
          </a:p>
        </p:txBody>
      </p:sp>
    </p:spTree>
    <p:extLst>
      <p:ext uri="{BB962C8B-B14F-4D97-AF65-F5344CB8AC3E}">
        <p14:creationId xmlns:p14="http://schemas.microsoft.com/office/powerpoint/2010/main" val="2131241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F5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5BCDED-FF5E-4BFA-B477-FA59CB06B48A}"/>
              </a:ext>
            </a:extLst>
          </p:cNvPr>
          <p:cNvSpPr>
            <a:spLocks noGrp="1"/>
          </p:cNvSpPr>
          <p:nvPr>
            <p:ph type="title"/>
          </p:nvPr>
        </p:nvSpPr>
        <p:spPr>
          <a:xfrm>
            <a:off x="524256" y="4767072"/>
            <a:ext cx="6594189" cy="1625210"/>
          </a:xfrm>
        </p:spPr>
        <p:txBody>
          <a:bodyPr>
            <a:normAutofit/>
          </a:bodyPr>
          <a:lstStyle/>
          <a:p>
            <a:pPr algn="r"/>
            <a:r>
              <a:rPr lang="en-US" sz="3400">
                <a:solidFill>
                  <a:srgbClr val="FFFFFF"/>
                </a:solidFill>
              </a:rPr>
              <a:t>If you are going to delegate med admin to individuals who are med admin certified under DODD, then….</a:t>
            </a:r>
          </a:p>
        </p:txBody>
      </p:sp>
      <p:pic>
        <p:nvPicPr>
          <p:cNvPr id="4" name="Picture 3" descr="A close up of a piece of paper&#10;&#10;Description generated with high confidence">
            <a:extLst>
              <a:ext uri="{FF2B5EF4-FFF2-40B4-BE49-F238E27FC236}">
                <a16:creationId xmlns:a16="http://schemas.microsoft.com/office/drawing/2014/main" id="{8E3C894D-EFC3-47BC-B760-A936C99EF58A}"/>
              </a:ext>
            </a:extLst>
          </p:cNvPr>
          <p:cNvPicPr>
            <a:picLocks noChangeAspect="1"/>
          </p:cNvPicPr>
          <p:nvPr/>
        </p:nvPicPr>
        <p:blipFill rotWithShape="1">
          <a:blip r:embed="rId2"/>
          <a:srcRect t="1232" b="19359"/>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23BFF1C-B7FC-4C31-8D41-0339B13B7A54}"/>
              </a:ext>
            </a:extLst>
          </p:cNvPr>
          <p:cNvSpPr>
            <a:spLocks noGrp="1"/>
          </p:cNvSpPr>
          <p:nvPr>
            <p:ph idx="1"/>
          </p:nvPr>
        </p:nvSpPr>
        <p:spPr>
          <a:xfrm>
            <a:off x="8029319" y="480766"/>
            <a:ext cx="3424739" cy="5911515"/>
          </a:xfrm>
        </p:spPr>
        <p:txBody>
          <a:bodyPr anchor="ctr">
            <a:normAutofit/>
          </a:bodyPr>
          <a:lstStyle/>
          <a:p>
            <a:pPr marL="0" indent="0">
              <a:buNone/>
            </a:pPr>
            <a:r>
              <a:rPr lang="en-US" b="1" i="1" u="sng" dirty="0">
                <a:solidFill>
                  <a:srgbClr val="FFFFFF"/>
                </a:solidFill>
                <a:effectLst>
                  <a:outerShdw blurRad="38100" dist="38100" dir="2700000" algn="tl">
                    <a:srgbClr val="000000">
                      <a:alpha val="43137"/>
                    </a:srgbClr>
                  </a:outerShdw>
                </a:effectLst>
              </a:rPr>
              <a:t>You MUST know the rules for medication administration! </a:t>
            </a:r>
          </a:p>
          <a:p>
            <a:pPr marL="0" indent="0">
              <a:buNone/>
            </a:pPr>
            <a:endParaRPr lang="en-US" b="1" i="1" u="sng" dirty="0">
              <a:solidFill>
                <a:srgbClr val="FFFFFF"/>
              </a:solidFill>
              <a:effectLst>
                <a:outerShdw blurRad="38100" dist="38100" dir="2700000" algn="tl">
                  <a:srgbClr val="000000">
                    <a:alpha val="43137"/>
                  </a:srgbClr>
                </a:outerShdw>
              </a:effectLst>
            </a:endParaRPr>
          </a:p>
          <a:p>
            <a:pPr marL="0" indent="0">
              <a:buNone/>
            </a:pPr>
            <a:r>
              <a:rPr lang="en-US" dirty="0">
                <a:solidFill>
                  <a:srgbClr val="FFFFFF"/>
                </a:solidFill>
              </a:rPr>
              <a:t>You cannot delegate if you do not know the information yourself regarding what is the staff’s scope of practice.  You cannot delegate something to them outside of their scope of practice.</a:t>
            </a:r>
          </a:p>
        </p:txBody>
      </p:sp>
    </p:spTree>
    <p:extLst>
      <p:ext uri="{BB962C8B-B14F-4D97-AF65-F5344CB8AC3E}">
        <p14:creationId xmlns:p14="http://schemas.microsoft.com/office/powerpoint/2010/main" val="4247389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7DEF73-B2CD-4FEF-A10F-9DAA80FE8D7A}"/>
              </a:ext>
            </a:extLst>
          </p:cNvPr>
          <p:cNvSpPr>
            <a:spLocks noGrp="1"/>
          </p:cNvSpPr>
          <p:nvPr>
            <p:ph type="title"/>
          </p:nvPr>
        </p:nvSpPr>
        <p:spPr>
          <a:xfrm>
            <a:off x="642257" y="4525347"/>
            <a:ext cx="6939722" cy="1737360"/>
          </a:xfrm>
        </p:spPr>
        <p:txBody>
          <a:bodyPr vert="horz" lIns="91440" tIns="45720" rIns="91440" bIns="45720" rtlCol="0" anchor="ctr">
            <a:normAutofit/>
          </a:bodyPr>
          <a:lstStyle/>
          <a:p>
            <a:pPr algn="r"/>
            <a:r>
              <a:rPr lang="en-US" sz="6000"/>
              <a:t>Where do I find these rules?</a:t>
            </a:r>
          </a:p>
        </p:txBody>
      </p:sp>
      <p:sp>
        <p:nvSpPr>
          <p:cNvPr id="3" name="Content Placeholder 2">
            <a:extLst>
              <a:ext uri="{FF2B5EF4-FFF2-40B4-BE49-F238E27FC236}">
                <a16:creationId xmlns:a16="http://schemas.microsoft.com/office/drawing/2014/main" id="{CD9BFF70-E496-469B-9B3E-71BCE3826974}"/>
              </a:ext>
            </a:extLst>
          </p:cNvPr>
          <p:cNvSpPr>
            <a:spLocks noGrp="1"/>
          </p:cNvSpPr>
          <p:nvPr>
            <p:ph idx="1"/>
          </p:nvPr>
        </p:nvSpPr>
        <p:spPr>
          <a:xfrm>
            <a:off x="8050762" y="4525347"/>
            <a:ext cx="3211288" cy="1737360"/>
          </a:xfrm>
        </p:spPr>
        <p:txBody>
          <a:bodyPr vert="horz" lIns="91440" tIns="45720" rIns="91440" bIns="45720" rtlCol="0" anchor="ctr">
            <a:normAutofit/>
          </a:bodyPr>
          <a:lstStyle/>
          <a:p>
            <a:pPr marL="0" indent="0">
              <a:buNone/>
            </a:pPr>
            <a:r>
              <a:rPr lang="en-US" sz="4800" dirty="0"/>
              <a:t>5123:2-6-06</a:t>
            </a:r>
          </a:p>
        </p:txBody>
      </p:sp>
      <p:sp>
        <p:nvSpPr>
          <p:cNvPr id="11" name="Oval 10">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rgbClr val="C95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rgbClr val="DC3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rug&#10;&#10;Description generated with high confidence">
            <a:extLst>
              <a:ext uri="{FF2B5EF4-FFF2-40B4-BE49-F238E27FC236}">
                <a16:creationId xmlns:a16="http://schemas.microsoft.com/office/drawing/2014/main" id="{F3C89A9C-7557-4C24-9031-08D0765B05E9}"/>
              </a:ext>
            </a:extLst>
          </p:cNvPr>
          <p:cNvPicPr>
            <a:picLocks noChangeAspect="1"/>
          </p:cNvPicPr>
          <p:nvPr/>
        </p:nvPicPr>
        <p:blipFill rotWithShape="1">
          <a:blip r:embed="rId2"/>
          <a:srcRect l="3657" r="2964" b="-2"/>
          <a:stretch/>
        </p:blipFill>
        <p:spPr>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17" name="Straight Connector 16">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327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6BAD22-60F7-40B8-8CAC-71CEF705AAAD}"/>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MAIS- Look it up…</a:t>
            </a:r>
          </a:p>
        </p:txBody>
      </p:sp>
      <p:pic>
        <p:nvPicPr>
          <p:cNvPr id="4" name="Picture 3">
            <a:extLst>
              <a:ext uri="{FF2B5EF4-FFF2-40B4-BE49-F238E27FC236}">
                <a16:creationId xmlns:a16="http://schemas.microsoft.com/office/drawing/2014/main" id="{3E027ADE-3872-43B1-B193-1438660F5771}"/>
              </a:ext>
            </a:extLst>
          </p:cNvPr>
          <p:cNvPicPr>
            <a:picLocks noChangeAspect="1"/>
          </p:cNvPicPr>
          <p:nvPr/>
        </p:nvPicPr>
        <p:blipFill rotWithShape="1">
          <a:blip r:embed="rId2"/>
          <a:srcRect t="3955" r="-1" b="18355"/>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0F450B3-D6D6-4B40-A4F0-8CA47A1B25C6}"/>
              </a:ext>
            </a:extLst>
          </p:cNvPr>
          <p:cNvSpPr>
            <a:spLocks noGrp="1"/>
          </p:cNvSpPr>
          <p:nvPr>
            <p:ph idx="1"/>
          </p:nvPr>
        </p:nvSpPr>
        <p:spPr>
          <a:xfrm>
            <a:off x="7582563" y="321732"/>
            <a:ext cx="4281890" cy="6214534"/>
          </a:xfrm>
        </p:spPr>
        <p:txBody>
          <a:bodyPr anchor="ctr">
            <a:normAutofit/>
          </a:bodyPr>
          <a:lstStyle/>
          <a:p>
            <a:pPr marL="0" indent="0">
              <a:buNone/>
            </a:pPr>
            <a:r>
              <a:rPr lang="en-US" dirty="0">
                <a:solidFill>
                  <a:srgbClr val="FFFFFF"/>
                </a:solidFill>
              </a:rPr>
              <a:t>The delegating RN is required to look up the staff’s certificate in the MAIS!  This is current information.</a:t>
            </a: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a:p>
            <a:pPr marL="0" indent="0">
              <a:buNone/>
            </a:pPr>
            <a:r>
              <a:rPr lang="en-US" dirty="0">
                <a:solidFill>
                  <a:srgbClr val="FFFFFF"/>
                </a:solidFill>
              </a:rPr>
              <a:t>But, don’t I need secretarial access to do it if I am not a nurse trainer?</a:t>
            </a:r>
          </a:p>
          <a:p>
            <a:pPr marL="0" indent="0">
              <a:buNone/>
            </a:pPr>
            <a:endParaRPr lang="en-US" dirty="0">
              <a:solidFill>
                <a:srgbClr val="FFFFFF"/>
              </a:solidFill>
            </a:endParaRPr>
          </a:p>
          <a:p>
            <a:pPr marL="0" indent="0" algn="ctr">
              <a:buNone/>
            </a:pPr>
            <a:r>
              <a:rPr lang="en-US" b="1" i="1" u="sng" dirty="0">
                <a:solidFill>
                  <a:srgbClr val="FF0000"/>
                </a:solidFill>
                <a:effectLst>
                  <a:outerShdw blurRad="38100" dist="38100" dir="2700000" algn="tl">
                    <a:srgbClr val="000000">
                      <a:alpha val="43137"/>
                    </a:srgbClr>
                  </a:outerShdw>
                </a:effectLst>
              </a:rPr>
              <a:t>No</a:t>
            </a:r>
          </a:p>
        </p:txBody>
      </p:sp>
    </p:spTree>
    <p:extLst>
      <p:ext uri="{BB962C8B-B14F-4D97-AF65-F5344CB8AC3E}">
        <p14:creationId xmlns:p14="http://schemas.microsoft.com/office/powerpoint/2010/main" val="2026896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DE319-C951-43A0-8DA6-5BD69CEBC9E8}"/>
              </a:ext>
            </a:extLst>
          </p:cNvPr>
          <p:cNvSpPr>
            <a:spLocks noGrp="1"/>
          </p:cNvSpPr>
          <p:nvPr>
            <p:ph type="title"/>
          </p:nvPr>
        </p:nvSpPr>
        <p:spPr>
          <a:xfrm>
            <a:off x="213363" y="121921"/>
            <a:ext cx="5669278" cy="1584960"/>
          </a:xfrm>
        </p:spPr>
        <p:txBody>
          <a:bodyPr>
            <a:normAutofit/>
          </a:bodyPr>
          <a:lstStyle/>
          <a:p>
            <a:r>
              <a:rPr lang="en-US" sz="3400" b="1" dirty="0">
                <a:effectLst>
                  <a:outerShdw blurRad="38100" dist="38100" dir="2700000" algn="tl">
                    <a:srgbClr val="000000">
                      <a:alpha val="43137"/>
                    </a:srgbClr>
                  </a:outerShdw>
                </a:effectLst>
              </a:rPr>
              <a:t>What is “delegation paperwork” that is requested during an NQAR?</a:t>
            </a:r>
          </a:p>
        </p:txBody>
      </p:sp>
      <p:sp>
        <p:nvSpPr>
          <p:cNvPr id="5" name="Content Placeholder 4">
            <a:extLst>
              <a:ext uri="{FF2B5EF4-FFF2-40B4-BE49-F238E27FC236}">
                <a16:creationId xmlns:a16="http://schemas.microsoft.com/office/drawing/2014/main" id="{5EB934FB-AC60-4534-98E7-A25A9931CF69}"/>
              </a:ext>
            </a:extLst>
          </p:cNvPr>
          <p:cNvSpPr>
            <a:spLocks noGrp="1"/>
          </p:cNvSpPr>
          <p:nvPr>
            <p:ph idx="1"/>
          </p:nvPr>
        </p:nvSpPr>
        <p:spPr>
          <a:xfrm>
            <a:off x="213362" y="1534160"/>
            <a:ext cx="5669278" cy="5201919"/>
          </a:xfrm>
        </p:spPr>
        <p:txBody>
          <a:bodyPr>
            <a:normAutofit/>
          </a:bodyPr>
          <a:lstStyle/>
          <a:p>
            <a:pPr marL="0" indent="0">
              <a:buNone/>
            </a:pPr>
            <a:r>
              <a:rPr lang="en-US" dirty="0"/>
              <a:t>  </a:t>
            </a:r>
          </a:p>
          <a:p>
            <a:pPr marL="0" indent="0">
              <a:buNone/>
            </a:pPr>
            <a:r>
              <a:rPr lang="en-US" sz="3600" dirty="0"/>
              <a:t>If you have ever been part of a </a:t>
            </a:r>
            <a:r>
              <a:rPr lang="en-US" sz="3600" i="1" u="sng" dirty="0">
                <a:solidFill>
                  <a:schemeClr val="accent1">
                    <a:lumMod val="60000"/>
                    <a:lumOff val="40000"/>
                  </a:schemeClr>
                </a:solidFill>
              </a:rPr>
              <a:t>Nursing Quality Assessment Review</a:t>
            </a:r>
            <a:r>
              <a:rPr lang="en-US" sz="3600" dirty="0"/>
              <a:t>, delegation paperwork, for the QA RN to review, will be requested from the delegating nurse</a:t>
            </a:r>
          </a:p>
        </p:txBody>
      </p:sp>
      <p:pic>
        <p:nvPicPr>
          <p:cNvPr id="6" name="Picture 5">
            <a:extLst>
              <a:ext uri="{FF2B5EF4-FFF2-40B4-BE49-F238E27FC236}">
                <a16:creationId xmlns:a16="http://schemas.microsoft.com/office/drawing/2014/main" id="{ABC41502-D9C1-48D3-AE93-EBEA1D87629B}"/>
              </a:ext>
            </a:extLst>
          </p:cNvPr>
          <p:cNvPicPr>
            <a:picLocks noChangeAspect="1"/>
          </p:cNvPicPr>
          <p:nvPr/>
        </p:nvPicPr>
        <p:blipFill rotWithShape="1">
          <a:blip r:embed="rId2"/>
          <a:srcRect r="1643" b="-2"/>
          <a:stretch/>
        </p:blipFill>
        <p:spPr>
          <a:xfrm>
            <a:off x="6090613" y="640082"/>
            <a:ext cx="5461724" cy="5577837"/>
          </a:xfrm>
          <a:prstGeom prst="rect">
            <a:avLst/>
          </a:prstGeom>
          <a:effectLst/>
        </p:spPr>
      </p:pic>
    </p:spTree>
    <p:extLst>
      <p:ext uri="{BB962C8B-B14F-4D97-AF65-F5344CB8AC3E}">
        <p14:creationId xmlns:p14="http://schemas.microsoft.com/office/powerpoint/2010/main" val="405409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59AABA2-BA0C-4DB9-91B9-63780D78ABF8}"/>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3426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83ED-DFE5-4F02-B891-622E37CC8BFF}"/>
              </a:ext>
            </a:extLst>
          </p:cNvPr>
          <p:cNvSpPr>
            <a:spLocks noGrp="1"/>
          </p:cNvSpPr>
          <p:nvPr>
            <p:ph type="title"/>
          </p:nvPr>
        </p:nvSpPr>
        <p:spPr>
          <a:xfrm>
            <a:off x="132080" y="416559"/>
            <a:ext cx="3688080" cy="5760403"/>
          </a:xfrm>
          <a:prstGeom prst="ellipse">
            <a:avLst/>
          </a:prstGeom>
          <a:solidFill>
            <a:srgbClr val="262626"/>
          </a:solidFill>
          <a:ln w="174625" cmpd="thinThick">
            <a:solidFill>
              <a:srgbClr val="262626"/>
            </a:solidFill>
          </a:ln>
        </p:spPr>
        <p:txBody>
          <a:bodyPr>
            <a:normAutofit/>
          </a:bodyPr>
          <a:lstStyle/>
          <a:p>
            <a:pPr algn="ctr"/>
            <a:r>
              <a:rPr lang="en-US" sz="4000" b="1" dirty="0">
                <a:solidFill>
                  <a:srgbClr val="FFFFFF"/>
                </a:solidFill>
              </a:rPr>
              <a:t>What is delegation?</a:t>
            </a:r>
            <a:br>
              <a:rPr lang="en-US" sz="4000" b="1" dirty="0">
                <a:solidFill>
                  <a:srgbClr val="FFFFFF"/>
                </a:solidFill>
              </a:rPr>
            </a:br>
            <a:br>
              <a:rPr lang="en-US" sz="4000" b="1" dirty="0">
                <a:solidFill>
                  <a:srgbClr val="FFFFFF"/>
                </a:solidFill>
              </a:rPr>
            </a:br>
            <a:r>
              <a:rPr lang="en-US" sz="4000" b="1" dirty="0">
                <a:solidFill>
                  <a:srgbClr val="FFFFFF"/>
                </a:solidFill>
              </a:rPr>
              <a:t>Refer to Chapter 4723-13 </a:t>
            </a:r>
          </a:p>
        </p:txBody>
      </p:sp>
      <p:pic>
        <p:nvPicPr>
          <p:cNvPr id="4" name="Picture 3">
            <a:extLst>
              <a:ext uri="{FF2B5EF4-FFF2-40B4-BE49-F238E27FC236}">
                <a16:creationId xmlns:a16="http://schemas.microsoft.com/office/drawing/2014/main" id="{ED0A0657-E189-4440-B6E8-D38085CA5E23}"/>
              </a:ext>
            </a:extLst>
          </p:cNvPr>
          <p:cNvPicPr>
            <a:picLocks noChangeAspect="1"/>
          </p:cNvPicPr>
          <p:nvPr/>
        </p:nvPicPr>
        <p:blipFill>
          <a:blip r:embed="rId2"/>
          <a:stretch>
            <a:fillRect/>
          </a:stretch>
        </p:blipFill>
        <p:spPr>
          <a:xfrm>
            <a:off x="4217709" y="540301"/>
            <a:ext cx="6244739" cy="3091146"/>
          </a:xfrm>
          <a:prstGeom prst="rect">
            <a:avLst/>
          </a:prstGeom>
        </p:spPr>
      </p:pic>
      <p:sp>
        <p:nvSpPr>
          <p:cNvPr id="3" name="Content Placeholder 2">
            <a:extLst>
              <a:ext uri="{FF2B5EF4-FFF2-40B4-BE49-F238E27FC236}">
                <a16:creationId xmlns:a16="http://schemas.microsoft.com/office/drawing/2014/main" id="{2DB996F8-7FDA-478F-B5A1-0CD3F2F55DC4}"/>
              </a:ext>
            </a:extLst>
          </p:cNvPr>
          <p:cNvSpPr>
            <a:spLocks noGrp="1"/>
          </p:cNvSpPr>
          <p:nvPr>
            <p:ph idx="1"/>
          </p:nvPr>
        </p:nvSpPr>
        <p:spPr>
          <a:xfrm>
            <a:off x="4038600" y="3855564"/>
            <a:ext cx="7188199" cy="2880516"/>
          </a:xfrm>
        </p:spPr>
        <p:txBody>
          <a:bodyPr>
            <a:noAutofit/>
          </a:bodyPr>
          <a:lstStyle/>
          <a:p>
            <a:pPr marL="0" indent="0">
              <a:buNone/>
            </a:pPr>
            <a:r>
              <a:rPr lang="en-US" sz="3200" dirty="0"/>
              <a:t>Delegation is….the </a:t>
            </a:r>
            <a:r>
              <a:rPr lang="en-US" sz="3200" b="1" i="1" dirty="0">
                <a:solidFill>
                  <a:srgbClr val="FF0000"/>
                </a:solidFill>
                <a:effectLst>
                  <a:outerShdw blurRad="38100" dist="38100" dir="2700000" algn="tl">
                    <a:srgbClr val="000000">
                      <a:alpha val="43137"/>
                    </a:srgbClr>
                  </a:outerShdw>
                </a:effectLst>
              </a:rPr>
              <a:t>transfer of responsibility</a:t>
            </a:r>
            <a:r>
              <a:rPr lang="en-US" sz="3200" b="1" i="1" dirty="0">
                <a:effectLst>
                  <a:outerShdw blurRad="38100" dist="38100" dir="2700000" algn="tl">
                    <a:srgbClr val="000000">
                      <a:alpha val="43137"/>
                    </a:srgbClr>
                  </a:outerShdw>
                </a:effectLst>
              </a:rPr>
              <a:t> </a:t>
            </a:r>
            <a:r>
              <a:rPr lang="en-US" sz="3200" dirty="0"/>
              <a:t>for the performance of a selected nursing task from a </a:t>
            </a:r>
            <a:r>
              <a:rPr lang="en-US" sz="3200" b="1" i="1" dirty="0">
                <a:solidFill>
                  <a:srgbClr val="FF0000"/>
                </a:solidFill>
                <a:effectLst>
                  <a:outerShdw blurRad="38100" dist="38100" dir="2700000" algn="tl">
                    <a:srgbClr val="000000">
                      <a:alpha val="43137"/>
                    </a:srgbClr>
                  </a:outerShdw>
                </a:effectLst>
              </a:rPr>
              <a:t>licensed nurse authorized to perform the task </a:t>
            </a:r>
            <a:r>
              <a:rPr lang="en-US" sz="3200" dirty="0"/>
              <a:t>to an individual who does not otherwise have the authority to perform the task.</a:t>
            </a:r>
          </a:p>
        </p:txBody>
      </p:sp>
    </p:spTree>
    <p:extLst>
      <p:ext uri="{BB962C8B-B14F-4D97-AF65-F5344CB8AC3E}">
        <p14:creationId xmlns:p14="http://schemas.microsoft.com/office/powerpoint/2010/main" val="143174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C8556-D271-46ED-8E56-2F76FAAE20B6}"/>
              </a:ext>
            </a:extLst>
          </p:cNvPr>
          <p:cNvSpPr>
            <a:spLocks noGrp="1"/>
          </p:cNvSpPr>
          <p:nvPr>
            <p:ph type="title"/>
          </p:nvPr>
        </p:nvSpPr>
        <p:spPr>
          <a:xfrm>
            <a:off x="1514292" y="513612"/>
            <a:ext cx="9894133" cy="1031216"/>
          </a:xfrm>
        </p:spPr>
        <p:txBody>
          <a:bodyPr anchor="b">
            <a:normAutofit/>
          </a:bodyPr>
          <a:lstStyle/>
          <a:p>
            <a:r>
              <a:rPr lang="en-US" dirty="0"/>
              <a:t>When did the assessment occur?</a:t>
            </a:r>
          </a:p>
        </p:txBody>
      </p:sp>
      <p:pic>
        <p:nvPicPr>
          <p:cNvPr id="4" name="Picture 3">
            <a:extLst>
              <a:ext uri="{FF2B5EF4-FFF2-40B4-BE49-F238E27FC236}">
                <a16:creationId xmlns:a16="http://schemas.microsoft.com/office/drawing/2014/main" id="{BC3DD233-CD43-4970-A090-9CF259DBBF69}"/>
              </a:ext>
            </a:extLst>
          </p:cNvPr>
          <p:cNvPicPr>
            <a:picLocks noChangeAspect="1"/>
          </p:cNvPicPr>
          <p:nvPr/>
        </p:nvPicPr>
        <p:blipFill>
          <a:blip r:embed="rId2"/>
          <a:stretch>
            <a:fillRect/>
          </a:stretch>
        </p:blipFill>
        <p:spPr>
          <a:xfrm>
            <a:off x="1752752" y="2589086"/>
            <a:ext cx="4592463" cy="2755478"/>
          </a:xfrm>
          <a:prstGeom prst="rect">
            <a:avLst/>
          </a:prstGeom>
        </p:spPr>
      </p:pic>
      <p:sp>
        <p:nvSpPr>
          <p:cNvPr id="9"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1"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381379F-6CF4-482A-A469-258CA4FCC6BF}"/>
              </a:ext>
            </a:extLst>
          </p:cNvPr>
          <p:cNvSpPr>
            <a:spLocks noGrp="1"/>
          </p:cNvSpPr>
          <p:nvPr>
            <p:ph idx="1"/>
          </p:nvPr>
        </p:nvSpPr>
        <p:spPr>
          <a:xfrm>
            <a:off x="7538720" y="1402080"/>
            <a:ext cx="4592463" cy="5303519"/>
          </a:xfrm>
        </p:spPr>
        <p:txBody>
          <a:bodyPr anchor="ctr">
            <a:normAutofit/>
          </a:bodyPr>
          <a:lstStyle/>
          <a:p>
            <a:pPr marL="0" indent="0">
              <a:buNone/>
            </a:pPr>
            <a:r>
              <a:rPr lang="en-US" sz="4000" dirty="0"/>
              <a:t>It must have been completed </a:t>
            </a:r>
            <a:r>
              <a:rPr lang="en-US" sz="4000" b="1" i="1" u="sng" dirty="0">
                <a:solidFill>
                  <a:schemeClr val="accent2">
                    <a:lumMod val="75000"/>
                  </a:schemeClr>
                </a:solidFill>
                <a:effectLst>
                  <a:outerShdw blurRad="38100" dist="38100" dir="2700000" algn="tl">
                    <a:srgbClr val="000000">
                      <a:alpha val="43137"/>
                    </a:srgbClr>
                  </a:outerShdw>
                </a:effectLst>
              </a:rPr>
              <a:t>prior to </a:t>
            </a:r>
            <a:r>
              <a:rPr lang="en-US" sz="4000" dirty="0"/>
              <a:t>the start of delegation</a:t>
            </a:r>
          </a:p>
        </p:txBody>
      </p:sp>
    </p:spTree>
    <p:extLst>
      <p:ext uri="{BB962C8B-B14F-4D97-AF65-F5344CB8AC3E}">
        <p14:creationId xmlns:p14="http://schemas.microsoft.com/office/powerpoint/2010/main" val="4105956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644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C78523-25FE-4133-9F12-FD4F45A72DE5}"/>
              </a:ext>
            </a:extLst>
          </p:cNvPr>
          <p:cNvSpPr>
            <a:spLocks noGrp="1"/>
          </p:cNvSpPr>
          <p:nvPr>
            <p:ph type="title"/>
          </p:nvPr>
        </p:nvSpPr>
        <p:spPr>
          <a:xfrm>
            <a:off x="634276" y="803705"/>
            <a:ext cx="4208656" cy="3034857"/>
          </a:xfrm>
        </p:spPr>
        <p:txBody>
          <a:bodyPr vert="horz" lIns="91440" tIns="45720" rIns="91440" bIns="45720" rtlCol="0" anchor="b">
            <a:normAutofit/>
          </a:bodyPr>
          <a:lstStyle/>
          <a:p>
            <a:pPr algn="ctr"/>
            <a:r>
              <a:rPr lang="en-US" sz="6600" kern="1200" dirty="0">
                <a:solidFill>
                  <a:srgbClr val="FFFFFF"/>
                </a:solidFill>
                <a:latin typeface="+mj-lt"/>
                <a:ea typeface="+mj-ea"/>
                <a:cs typeface="+mj-cs"/>
              </a:rPr>
              <a:t>Orders</a:t>
            </a:r>
          </a:p>
        </p:txBody>
      </p:sp>
      <p:sp>
        <p:nvSpPr>
          <p:cNvPr id="3" name="Content Placeholder 2">
            <a:extLst>
              <a:ext uri="{FF2B5EF4-FFF2-40B4-BE49-F238E27FC236}">
                <a16:creationId xmlns:a16="http://schemas.microsoft.com/office/drawing/2014/main" id="{C2DA1E4E-6BF4-4F6D-8684-E6440235E395}"/>
              </a:ext>
            </a:extLst>
          </p:cNvPr>
          <p:cNvSpPr>
            <a:spLocks noGrp="1"/>
          </p:cNvSpPr>
          <p:nvPr>
            <p:ph idx="1"/>
          </p:nvPr>
        </p:nvSpPr>
        <p:spPr>
          <a:xfrm>
            <a:off x="638921" y="4013165"/>
            <a:ext cx="4204012" cy="2205732"/>
          </a:xfrm>
        </p:spPr>
        <p:txBody>
          <a:bodyPr vert="horz" lIns="91440" tIns="45720" rIns="91440" bIns="45720" rtlCol="0" anchor="t">
            <a:noAutofit/>
          </a:bodyPr>
          <a:lstStyle/>
          <a:p>
            <a:pPr marL="0" indent="0" algn="r">
              <a:buNone/>
            </a:pPr>
            <a:r>
              <a:rPr lang="en-US" sz="3600" kern="1200" dirty="0">
                <a:solidFill>
                  <a:srgbClr val="FFFFFF"/>
                </a:solidFill>
                <a:latin typeface="+mn-lt"/>
                <a:ea typeface="+mn-ea"/>
                <a:cs typeface="+mn-cs"/>
              </a:rPr>
              <a:t>Do you have current doctor’s orders for the medication(s) and/or task(s) you are delegating?</a:t>
            </a:r>
          </a:p>
        </p:txBody>
      </p:sp>
      <p:cxnSp>
        <p:nvCxnSpPr>
          <p:cNvPr id="11" name="Straight Connector 10">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descr="A close up of a sign&#10;&#10;Description generated with very high confidence">
            <a:extLst>
              <a:ext uri="{FF2B5EF4-FFF2-40B4-BE49-F238E27FC236}">
                <a16:creationId xmlns:a16="http://schemas.microsoft.com/office/drawing/2014/main" id="{A6337462-801D-48A2-BFB0-DEB86A3FE949}"/>
              </a:ext>
            </a:extLst>
          </p:cNvPr>
          <p:cNvPicPr>
            <a:picLocks noChangeAspect="1"/>
          </p:cNvPicPr>
          <p:nvPr/>
        </p:nvPicPr>
        <p:blipFill>
          <a:blip r:embed="rId2"/>
          <a:stretch>
            <a:fillRect/>
          </a:stretch>
        </p:blipFill>
        <p:spPr>
          <a:xfrm>
            <a:off x="6096000" y="665199"/>
            <a:ext cx="5459470" cy="5528577"/>
          </a:xfrm>
          <a:prstGeom prst="rect">
            <a:avLst/>
          </a:prstGeom>
        </p:spPr>
      </p:pic>
    </p:spTree>
    <p:extLst>
      <p:ext uri="{BB962C8B-B14F-4D97-AF65-F5344CB8AC3E}">
        <p14:creationId xmlns:p14="http://schemas.microsoft.com/office/powerpoint/2010/main" val="4215314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1326-76EB-4C1F-A911-2D5A8385BD0D}"/>
              </a:ext>
            </a:extLst>
          </p:cNvPr>
          <p:cNvSpPr>
            <a:spLocks noGrp="1"/>
          </p:cNvSpPr>
          <p:nvPr>
            <p:ph type="title"/>
          </p:nvPr>
        </p:nvSpPr>
        <p:spPr>
          <a:xfrm>
            <a:off x="6109498" y="294640"/>
            <a:ext cx="5244301" cy="1290320"/>
          </a:xfrm>
        </p:spPr>
        <p:txBody>
          <a:bodyPr>
            <a:normAutofit/>
          </a:bodyPr>
          <a:lstStyle/>
          <a:p>
            <a:r>
              <a:rPr lang="en-US" b="1" i="1" u="sng" dirty="0">
                <a:effectLst>
                  <a:outerShdw blurRad="38100" dist="38100" dir="2700000" algn="tl">
                    <a:srgbClr val="000000">
                      <a:alpha val="43137"/>
                    </a:srgbClr>
                  </a:outerShdw>
                </a:effectLst>
              </a:rPr>
              <a:t>Remember…</a:t>
            </a:r>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A1B20855-DF02-420B-BD47-1BFD852A259C}"/>
              </a:ext>
            </a:extLst>
          </p:cNvPr>
          <p:cNvPicPr>
            <a:picLocks noChangeAspect="1"/>
          </p:cNvPicPr>
          <p:nvPr/>
        </p:nvPicPr>
        <p:blipFill>
          <a:blip r:embed="rId2"/>
          <a:stretch>
            <a:fillRect/>
          </a:stretch>
        </p:blipFill>
        <p:spPr>
          <a:xfrm>
            <a:off x="1561271" y="1450448"/>
            <a:ext cx="3105745" cy="3948511"/>
          </a:xfrm>
          <a:prstGeom prst="rect">
            <a:avLst/>
          </a:prstGeom>
        </p:spPr>
      </p:pic>
      <p:sp>
        <p:nvSpPr>
          <p:cNvPr id="3" name="Content Placeholder 2">
            <a:extLst>
              <a:ext uri="{FF2B5EF4-FFF2-40B4-BE49-F238E27FC236}">
                <a16:creationId xmlns:a16="http://schemas.microsoft.com/office/drawing/2014/main" id="{E8C41477-559E-4106-951E-A5410B8305E1}"/>
              </a:ext>
            </a:extLst>
          </p:cNvPr>
          <p:cNvSpPr>
            <a:spLocks noGrp="1"/>
          </p:cNvSpPr>
          <p:nvPr>
            <p:ph idx="1"/>
          </p:nvPr>
        </p:nvSpPr>
        <p:spPr>
          <a:xfrm>
            <a:off x="5911158" y="1450449"/>
            <a:ext cx="5383652" cy="4893790"/>
          </a:xfrm>
        </p:spPr>
        <p:txBody>
          <a:bodyPr>
            <a:normAutofit/>
          </a:bodyPr>
          <a:lstStyle/>
          <a:p>
            <a:pPr marL="0" indent="0">
              <a:buNone/>
            </a:pPr>
            <a:endParaRPr lang="en-US" b="1" i="1" u="sng" dirty="0">
              <a:solidFill>
                <a:schemeClr val="accent2">
                  <a:lumMod val="75000"/>
                </a:schemeClr>
              </a:solidFill>
              <a:effectLst>
                <a:outerShdw blurRad="38100" dist="38100" dir="2700000" algn="tl">
                  <a:srgbClr val="000000">
                    <a:alpha val="43137"/>
                  </a:srgbClr>
                </a:outerShdw>
              </a:effectLst>
            </a:endParaRPr>
          </a:p>
          <a:p>
            <a:pPr marL="0" indent="0">
              <a:buNone/>
            </a:pPr>
            <a:r>
              <a:rPr lang="en-US" b="1" i="1" u="sng" dirty="0">
                <a:solidFill>
                  <a:schemeClr val="accent2">
                    <a:lumMod val="75000"/>
                  </a:schemeClr>
                </a:solidFill>
                <a:effectLst>
                  <a:outerShdw blurRad="38100" dist="38100" dir="2700000" algn="tl">
                    <a:srgbClr val="000000">
                      <a:alpha val="43137"/>
                    </a:srgbClr>
                  </a:outerShdw>
                </a:effectLst>
              </a:rPr>
              <a:t>Only a  nurse </a:t>
            </a:r>
            <a:r>
              <a:rPr lang="en-US" dirty="0"/>
              <a:t>can transcribe orders onto a MAR for </a:t>
            </a:r>
            <a:r>
              <a:rPr lang="en-US" b="1" i="1" dirty="0"/>
              <a:t>insulin, metabolic glycemic disorders, tube feedings, and meds administered via tube feedings.</a:t>
            </a:r>
          </a:p>
          <a:p>
            <a:pPr marL="0" indent="0">
              <a:buNone/>
            </a:pPr>
            <a:endParaRPr lang="en-US" dirty="0"/>
          </a:p>
          <a:p>
            <a:pPr marL="0" indent="0">
              <a:buNone/>
            </a:pPr>
            <a:r>
              <a:rPr lang="en-US" dirty="0"/>
              <a:t>Will you be available to get to the location in a timely manner if a new order needs transcribed onto the MAR?  </a:t>
            </a:r>
          </a:p>
        </p:txBody>
      </p:sp>
    </p:spTree>
    <p:extLst>
      <p:ext uri="{BB962C8B-B14F-4D97-AF65-F5344CB8AC3E}">
        <p14:creationId xmlns:p14="http://schemas.microsoft.com/office/powerpoint/2010/main" val="1562629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5851406-1A00-47B0-841E-F12A42C49D09}"/>
              </a:ext>
            </a:extLst>
          </p:cNvPr>
          <p:cNvPicPr>
            <a:picLocks noGrp="1" noChangeAspect="1"/>
          </p:cNvPicPr>
          <p:nvPr>
            <p:ph idx="1"/>
          </p:nvPr>
        </p:nvPicPr>
        <p:blipFill>
          <a:blip r:embed="rId2"/>
          <a:stretch>
            <a:fillRect/>
          </a:stretch>
        </p:blipFill>
        <p:spPr>
          <a:xfrm>
            <a:off x="2397760" y="13244"/>
            <a:ext cx="7315200" cy="6844756"/>
          </a:xfrm>
          <a:prstGeom prst="rect">
            <a:avLst/>
          </a:prstGeom>
        </p:spPr>
      </p:pic>
    </p:spTree>
    <p:extLst>
      <p:ext uri="{BB962C8B-B14F-4D97-AF65-F5344CB8AC3E}">
        <p14:creationId xmlns:p14="http://schemas.microsoft.com/office/powerpoint/2010/main" val="2574751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45CD-E735-4271-BF51-9A2590098DFA}"/>
              </a:ext>
            </a:extLst>
          </p:cNvPr>
          <p:cNvSpPr>
            <a:spLocks noGrp="1"/>
          </p:cNvSpPr>
          <p:nvPr>
            <p:ph type="title"/>
          </p:nvPr>
        </p:nvSpPr>
        <p:spPr>
          <a:xfrm>
            <a:off x="838200" y="365125"/>
            <a:ext cx="10515600" cy="1325563"/>
          </a:xfrm>
        </p:spPr>
        <p:txBody>
          <a:bodyPr>
            <a:normAutofit/>
          </a:bodyPr>
          <a:lstStyle/>
          <a:p>
            <a:r>
              <a:rPr lang="en-US" dirty="0"/>
              <a:t>Individual Specific Training (IST)….</a:t>
            </a:r>
          </a:p>
        </p:txBody>
      </p:sp>
      <p:sp>
        <p:nvSpPr>
          <p:cNvPr id="3" name="Content Placeholder 2">
            <a:extLst>
              <a:ext uri="{FF2B5EF4-FFF2-40B4-BE49-F238E27FC236}">
                <a16:creationId xmlns:a16="http://schemas.microsoft.com/office/drawing/2014/main" id="{BD439DAF-EAE3-4FF9-8A39-93AF37E124F0}"/>
              </a:ext>
            </a:extLst>
          </p:cNvPr>
          <p:cNvSpPr>
            <a:spLocks noGrp="1"/>
          </p:cNvSpPr>
          <p:nvPr>
            <p:ph idx="1"/>
          </p:nvPr>
        </p:nvSpPr>
        <p:spPr>
          <a:xfrm>
            <a:off x="139534" y="1381760"/>
            <a:ext cx="6698146" cy="5343841"/>
          </a:xfrm>
        </p:spPr>
        <p:txBody>
          <a:bodyPr>
            <a:normAutofit lnSpcReduction="10000"/>
          </a:bodyPr>
          <a:lstStyle/>
          <a:p>
            <a:pPr marL="0" indent="0">
              <a:buNone/>
            </a:pPr>
            <a:endParaRPr lang="en-US" sz="2000" dirty="0"/>
          </a:p>
          <a:p>
            <a:pPr marL="0" indent="0">
              <a:buNone/>
            </a:pPr>
            <a:r>
              <a:rPr lang="en-US" dirty="0"/>
              <a:t>This must be completed</a:t>
            </a:r>
            <a:r>
              <a:rPr lang="en-US" dirty="0">
                <a:solidFill>
                  <a:srgbClr val="FF0000"/>
                </a:solidFill>
              </a:rPr>
              <a:t> </a:t>
            </a:r>
            <a:r>
              <a:rPr lang="en-US" b="1" i="1" u="sng" dirty="0">
                <a:solidFill>
                  <a:srgbClr val="FF0000"/>
                </a:solidFill>
                <a:effectLst>
                  <a:outerShdw blurRad="38100" dist="38100" dir="2700000" algn="tl">
                    <a:srgbClr val="000000">
                      <a:alpha val="43137"/>
                    </a:srgbClr>
                  </a:outerShdw>
                </a:effectLst>
              </a:rPr>
              <a:t>AFTER</a:t>
            </a:r>
            <a:r>
              <a:rPr lang="en-US" dirty="0">
                <a:solidFill>
                  <a:srgbClr val="FF0000"/>
                </a:solidFill>
              </a:rPr>
              <a:t> </a:t>
            </a:r>
            <a:r>
              <a:rPr lang="en-US" dirty="0"/>
              <a:t>certification and </a:t>
            </a:r>
            <a:r>
              <a:rPr lang="en-US" b="1" i="1" u="sng" dirty="0">
                <a:solidFill>
                  <a:srgbClr val="FF0000"/>
                </a:solidFill>
                <a:effectLst>
                  <a:outerShdw blurRad="38100" dist="38100" dir="2700000" algn="tl">
                    <a:srgbClr val="000000">
                      <a:alpha val="43137"/>
                    </a:srgbClr>
                  </a:outerShdw>
                </a:effectLst>
              </a:rPr>
              <a:t>BEFORE </a:t>
            </a:r>
            <a:r>
              <a:rPr lang="en-US" dirty="0"/>
              <a:t>administration of any medication or performance of any health-related activities.</a:t>
            </a:r>
          </a:p>
          <a:p>
            <a:pPr marL="0" indent="0">
              <a:buNone/>
            </a:pPr>
            <a:endParaRPr lang="en-US" dirty="0"/>
          </a:p>
          <a:p>
            <a:pPr marL="0" indent="0">
              <a:buNone/>
            </a:pPr>
            <a:r>
              <a:rPr lang="en-US" dirty="0"/>
              <a:t>This includes:</a:t>
            </a:r>
          </a:p>
          <a:p>
            <a:pPr marL="514350" indent="-514350">
              <a:buAutoNum type="arabicPeriod"/>
            </a:pPr>
            <a:r>
              <a:rPr lang="en-US" dirty="0"/>
              <a:t>The individual’s needs (physical, social, and emotional)</a:t>
            </a:r>
          </a:p>
          <a:p>
            <a:pPr marL="514350" indent="-514350">
              <a:buAutoNum type="arabicPeriod"/>
            </a:pPr>
            <a:r>
              <a:rPr lang="en-US" dirty="0"/>
              <a:t>A summary of the individual’s current health care information</a:t>
            </a:r>
          </a:p>
          <a:p>
            <a:pPr marL="0" indent="0">
              <a:buNone/>
            </a:pPr>
            <a:r>
              <a:rPr lang="en-US" dirty="0"/>
              <a:t>**The individual’s health care plan must be part of the ISP and implemented**</a:t>
            </a:r>
          </a:p>
        </p:txBody>
      </p:sp>
      <p:pic>
        <p:nvPicPr>
          <p:cNvPr id="4" name="Picture 3">
            <a:extLst>
              <a:ext uri="{FF2B5EF4-FFF2-40B4-BE49-F238E27FC236}">
                <a16:creationId xmlns:a16="http://schemas.microsoft.com/office/drawing/2014/main" id="{71A1A6AE-91F5-46B4-81E0-AF98DBA0496E}"/>
              </a:ext>
            </a:extLst>
          </p:cNvPr>
          <p:cNvPicPr>
            <a:picLocks noChangeAspect="1"/>
          </p:cNvPicPr>
          <p:nvPr/>
        </p:nvPicPr>
        <p:blipFill rotWithShape="1">
          <a:blip r:embed="rId2"/>
          <a:srcRect l="2939" r="6511" b="1"/>
          <a:stretch/>
        </p:blipFill>
        <p:spPr>
          <a:xfrm>
            <a:off x="6978396" y="2452921"/>
            <a:ext cx="5074070" cy="4272681"/>
          </a:xfrm>
          <a:prstGeom prst="rect">
            <a:avLst/>
          </a:prstGeom>
        </p:spPr>
      </p:pic>
    </p:spTree>
    <p:extLst>
      <p:ext uri="{BB962C8B-B14F-4D97-AF65-F5344CB8AC3E}">
        <p14:creationId xmlns:p14="http://schemas.microsoft.com/office/powerpoint/2010/main" val="3903588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35BD1E-8046-474A-BB38-7B567DE70A9E}"/>
              </a:ext>
            </a:extLst>
          </p:cNvPr>
          <p:cNvSpPr>
            <a:spLocks noGrp="1"/>
          </p:cNvSpPr>
          <p:nvPr>
            <p:ph type="title"/>
          </p:nvPr>
        </p:nvSpPr>
        <p:spPr>
          <a:xfrm>
            <a:off x="8785781" y="618681"/>
            <a:ext cx="2921587" cy="4794567"/>
          </a:xfrm>
        </p:spPr>
        <p:txBody>
          <a:bodyPr vert="horz" lIns="91440" tIns="45720" rIns="91440" bIns="45720" rtlCol="0" anchor="ctr">
            <a:normAutofit/>
          </a:bodyPr>
          <a:lstStyle/>
          <a:p>
            <a:r>
              <a:rPr lang="en-US" sz="4000" dirty="0">
                <a:solidFill>
                  <a:srgbClr val="FFFFFF"/>
                </a:solidFill>
              </a:rPr>
              <a:t>Document all of this information!</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A close up of text on a white background&#10;&#10;Description generated with high confidence">
            <a:extLst>
              <a:ext uri="{FF2B5EF4-FFF2-40B4-BE49-F238E27FC236}">
                <a16:creationId xmlns:a16="http://schemas.microsoft.com/office/drawing/2014/main" id="{FCB14754-50CE-4D86-B70F-6E7DD01F82D2}"/>
              </a:ext>
            </a:extLst>
          </p:cNvPr>
          <p:cNvPicPr>
            <a:picLocks noGrp="1" noChangeAspect="1"/>
          </p:cNvPicPr>
          <p:nvPr>
            <p:ph idx="1"/>
          </p:nvPr>
        </p:nvPicPr>
        <p:blipFill rotWithShape="1">
          <a:blip r:embed="rId2"/>
          <a:srcRect l="8640" r="8705" b="-1"/>
          <a:stretch/>
        </p:blipFill>
        <p:spPr>
          <a:xfrm>
            <a:off x="976251" y="942538"/>
            <a:ext cx="7163222" cy="4808332"/>
          </a:xfrm>
          <a:prstGeom prst="rect">
            <a:avLst/>
          </a:prstGeom>
          <a:effectLst/>
        </p:spPr>
      </p:pic>
    </p:spTree>
    <p:extLst>
      <p:ext uri="{BB962C8B-B14F-4D97-AF65-F5344CB8AC3E}">
        <p14:creationId xmlns:p14="http://schemas.microsoft.com/office/powerpoint/2010/main" val="1853034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D17B1-B308-405D-A057-9F624F5AD939}"/>
              </a:ext>
            </a:extLst>
          </p:cNvPr>
          <p:cNvSpPr>
            <a:spLocks noGrp="1"/>
          </p:cNvSpPr>
          <p:nvPr>
            <p:ph type="title"/>
          </p:nvPr>
        </p:nvSpPr>
        <p:spPr>
          <a:xfrm>
            <a:off x="762001" y="803325"/>
            <a:ext cx="5314536" cy="1325563"/>
          </a:xfrm>
        </p:spPr>
        <p:txBody>
          <a:bodyPr>
            <a:noAutofit/>
          </a:bodyPr>
          <a:lstStyle/>
          <a:p>
            <a:r>
              <a:rPr lang="en-US" sz="4800" dirty="0"/>
              <a:t>There must be step by step…</a:t>
            </a:r>
          </a:p>
        </p:txBody>
      </p:sp>
      <p:sp>
        <p:nvSpPr>
          <p:cNvPr id="3" name="Content Placeholder 2">
            <a:extLst>
              <a:ext uri="{FF2B5EF4-FFF2-40B4-BE49-F238E27FC236}">
                <a16:creationId xmlns:a16="http://schemas.microsoft.com/office/drawing/2014/main" id="{CD1D4BF6-B9D0-489F-B7DF-DF1779392853}"/>
              </a:ext>
            </a:extLst>
          </p:cNvPr>
          <p:cNvSpPr>
            <a:spLocks noGrp="1"/>
          </p:cNvSpPr>
          <p:nvPr>
            <p:ph idx="1"/>
          </p:nvPr>
        </p:nvSpPr>
        <p:spPr>
          <a:xfrm>
            <a:off x="762000" y="2279018"/>
            <a:ext cx="5314543" cy="3375920"/>
          </a:xfrm>
        </p:spPr>
        <p:txBody>
          <a:bodyPr anchor="t">
            <a:normAutofit/>
          </a:bodyPr>
          <a:lstStyle/>
          <a:p>
            <a:pPr marL="0" indent="0">
              <a:buNone/>
            </a:pPr>
            <a:endParaRPr lang="en-US" sz="1800" dirty="0"/>
          </a:p>
          <a:p>
            <a:pPr marL="0" indent="0">
              <a:buNone/>
            </a:pPr>
            <a:r>
              <a:rPr lang="en-US" sz="4800" dirty="0"/>
              <a:t>For each task the staff are being delegated</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110661E-672D-4F0C-9ED2-924FB1DA3B6B}"/>
              </a:ext>
            </a:extLst>
          </p:cNvPr>
          <p:cNvPicPr>
            <a:picLocks noChangeAspect="1"/>
          </p:cNvPicPr>
          <p:nvPr/>
        </p:nvPicPr>
        <p:blipFill rotWithShape="1">
          <a:blip r:embed="rId2"/>
          <a:srcRect l="436" r="333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525575969"/>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35B79-9899-4E1C-82D5-209DFFB4A07B}"/>
              </a:ext>
            </a:extLst>
          </p:cNvPr>
          <p:cNvSpPr>
            <a:spLocks noGrp="1"/>
          </p:cNvSpPr>
          <p:nvPr>
            <p:ph type="title"/>
          </p:nvPr>
        </p:nvSpPr>
        <p:spPr/>
        <p:txBody>
          <a:bodyPr/>
          <a:lstStyle/>
          <a:p>
            <a:r>
              <a:rPr lang="en-US" dirty="0"/>
              <a:t>Reassessment of delegation</a:t>
            </a:r>
          </a:p>
        </p:txBody>
      </p:sp>
      <p:sp>
        <p:nvSpPr>
          <p:cNvPr id="3" name="Content Placeholder 2">
            <a:extLst>
              <a:ext uri="{FF2B5EF4-FFF2-40B4-BE49-F238E27FC236}">
                <a16:creationId xmlns:a16="http://schemas.microsoft.com/office/drawing/2014/main" id="{270BFC8E-04B5-41C6-ABCD-D5A160C2D68E}"/>
              </a:ext>
            </a:extLst>
          </p:cNvPr>
          <p:cNvSpPr>
            <a:spLocks noGrp="1"/>
          </p:cNvSpPr>
          <p:nvPr>
            <p:ph idx="1"/>
          </p:nvPr>
        </p:nvSpPr>
        <p:spPr>
          <a:xfrm>
            <a:off x="838200" y="1461154"/>
            <a:ext cx="10515600" cy="5241303"/>
          </a:xfrm>
        </p:spPr>
        <p:txBody>
          <a:bodyPr>
            <a:normAutofit lnSpcReduction="10000"/>
          </a:bodyPr>
          <a:lstStyle/>
          <a:p>
            <a:pPr marL="514350" indent="-514350">
              <a:buAutoNum type="arabicPeriod"/>
            </a:pPr>
            <a:r>
              <a:rPr lang="en-US" dirty="0"/>
              <a:t>A RN shall reassess nursing delegation and the needs of the individual on an on-going basis, but </a:t>
            </a:r>
            <a:r>
              <a:rPr lang="en-US" b="1" i="1" u="sng" dirty="0">
                <a:solidFill>
                  <a:srgbClr val="FF0000"/>
                </a:solidFill>
                <a:effectLst>
                  <a:outerShdw blurRad="38100" dist="38100" dir="2700000" algn="tl">
                    <a:srgbClr val="000000">
                      <a:alpha val="43137"/>
                    </a:srgbClr>
                  </a:outerShdw>
                </a:effectLst>
              </a:rPr>
              <a:t>AT LEAST ANNUALLY</a:t>
            </a:r>
            <a:r>
              <a:rPr lang="en-US" dirty="0"/>
              <a:t>.  The reassessment </a:t>
            </a:r>
            <a:r>
              <a:rPr lang="en-US" b="1" i="1" dirty="0">
                <a:effectLst>
                  <a:outerShdw blurRad="38100" dist="38100" dir="2700000" algn="tl">
                    <a:srgbClr val="000000">
                      <a:alpha val="43137"/>
                    </a:srgbClr>
                  </a:outerShdw>
                </a:effectLst>
              </a:rPr>
              <a:t>may be more frequent </a:t>
            </a:r>
            <a:r>
              <a:rPr lang="en-US" dirty="0"/>
              <a:t>if necessary in the judgement of the delegating RN.</a:t>
            </a:r>
          </a:p>
          <a:p>
            <a:pPr marL="514350" indent="-514350">
              <a:buAutoNum type="arabicPeriod"/>
            </a:pPr>
            <a:endParaRPr lang="en-US" dirty="0"/>
          </a:p>
          <a:p>
            <a:pPr marL="0" indent="0">
              <a:buNone/>
            </a:pPr>
            <a:r>
              <a:rPr lang="en-US" dirty="0"/>
              <a:t>2. The reassessment shall include a determination that:</a:t>
            </a:r>
          </a:p>
          <a:p>
            <a:pPr marL="0" indent="0">
              <a:buNone/>
            </a:pPr>
            <a:r>
              <a:rPr lang="en-US" dirty="0"/>
              <a:t>     a. Nursing delegation continues to be necessary.</a:t>
            </a:r>
          </a:p>
          <a:p>
            <a:pPr marL="0" indent="0">
              <a:buNone/>
            </a:pPr>
            <a:r>
              <a:rPr lang="en-US" dirty="0"/>
              <a:t>     b. The individual and circumstances continue to adhere to standards and conditions for nursing delegation in accordance with 4723-13</a:t>
            </a:r>
          </a:p>
          <a:p>
            <a:pPr marL="0" indent="0">
              <a:buNone/>
            </a:pPr>
            <a:r>
              <a:rPr lang="en-US" dirty="0"/>
              <a:t>     c. The DD personnel continue to demonstrate the skill to accurately perform the nursing task, HRA’s, and prescribed medication administration being delegated</a:t>
            </a:r>
          </a:p>
        </p:txBody>
      </p:sp>
    </p:spTree>
    <p:extLst>
      <p:ext uri="{BB962C8B-B14F-4D97-AF65-F5344CB8AC3E}">
        <p14:creationId xmlns:p14="http://schemas.microsoft.com/office/powerpoint/2010/main" val="2487374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FD51-206B-42BA-958D-F3EBD4767C38}"/>
              </a:ext>
            </a:extLst>
          </p:cNvPr>
          <p:cNvSpPr>
            <a:spLocks noGrp="1"/>
          </p:cNvSpPr>
          <p:nvPr>
            <p:ph type="title"/>
          </p:nvPr>
        </p:nvSpPr>
        <p:spPr>
          <a:xfrm>
            <a:off x="960100" y="978102"/>
            <a:ext cx="10588434" cy="1062644"/>
          </a:xfrm>
        </p:spPr>
        <p:txBody>
          <a:bodyPr anchor="b">
            <a:normAutofit/>
          </a:bodyPr>
          <a:lstStyle/>
          <a:p>
            <a:r>
              <a:rPr lang="en-US" sz="3700" dirty="0"/>
              <a:t>Do I have to </a:t>
            </a:r>
            <a:r>
              <a:rPr lang="en-US" sz="3700" b="1" i="1" u="sng" dirty="0">
                <a:solidFill>
                  <a:srgbClr val="FF0000"/>
                </a:solidFill>
                <a:effectLst>
                  <a:outerShdw blurRad="38100" dist="38100" dir="2700000" algn="tl">
                    <a:srgbClr val="000000">
                      <a:alpha val="43137"/>
                    </a:srgbClr>
                  </a:outerShdw>
                </a:effectLst>
              </a:rPr>
              <a:t>update/change </a:t>
            </a:r>
            <a:r>
              <a:rPr lang="en-US" sz="3700" dirty="0"/>
              <a:t>my delegation paperwork?</a:t>
            </a:r>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D91F992-63BE-47FA-B6DF-FF77C95EA783}"/>
              </a:ext>
            </a:extLst>
          </p:cNvPr>
          <p:cNvPicPr>
            <a:picLocks noChangeAspect="1"/>
          </p:cNvPicPr>
          <p:nvPr/>
        </p:nvPicPr>
        <p:blipFill>
          <a:blip r:embed="rId2"/>
          <a:stretch>
            <a:fillRect/>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2BE1BCC5-8FE7-4DAE-9540-057D536F215A}"/>
              </a:ext>
            </a:extLst>
          </p:cNvPr>
          <p:cNvSpPr>
            <a:spLocks noGrp="1"/>
          </p:cNvSpPr>
          <p:nvPr>
            <p:ph idx="1"/>
          </p:nvPr>
        </p:nvSpPr>
        <p:spPr>
          <a:xfrm>
            <a:off x="4955354" y="2265037"/>
            <a:ext cx="6449246" cy="4652221"/>
          </a:xfrm>
        </p:spPr>
        <p:txBody>
          <a:bodyPr>
            <a:noAutofit/>
          </a:bodyPr>
          <a:lstStyle/>
          <a:p>
            <a:pPr marL="514350" indent="-514350">
              <a:buAutoNum type="arabicPeriod"/>
            </a:pPr>
            <a:r>
              <a:rPr lang="en-US" dirty="0"/>
              <a:t>A new assessment needs to be completed</a:t>
            </a:r>
          </a:p>
          <a:p>
            <a:pPr marL="514350" indent="-514350">
              <a:buAutoNum type="arabicPeriod"/>
            </a:pPr>
            <a:r>
              <a:rPr lang="en-US" dirty="0"/>
              <a:t>Updated orders may need to be obtained</a:t>
            </a:r>
          </a:p>
          <a:p>
            <a:pPr marL="514350" indent="-514350">
              <a:lnSpc>
                <a:spcPct val="100000"/>
              </a:lnSpc>
              <a:buAutoNum type="arabicPeriod" startAt="3"/>
            </a:pPr>
            <a:r>
              <a:rPr lang="en-US" dirty="0"/>
              <a:t>The statement of delegation must be updated</a:t>
            </a:r>
          </a:p>
          <a:p>
            <a:pPr marL="514350" indent="-514350">
              <a:buAutoNum type="arabicPeriod" startAt="4"/>
            </a:pPr>
            <a:r>
              <a:rPr lang="en-US" dirty="0"/>
              <a:t>As orders change, new ones added, old ones updated, etc., the IST is updated.  IST does not need redone every year, it only needs updated when information changes</a:t>
            </a:r>
          </a:p>
        </p:txBody>
      </p:sp>
    </p:spTree>
    <p:extLst>
      <p:ext uri="{BB962C8B-B14F-4D97-AF65-F5344CB8AC3E}">
        <p14:creationId xmlns:p14="http://schemas.microsoft.com/office/powerpoint/2010/main" val="927639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826B85-D58A-48FB-ABB8-881A5F8CC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53B47A-D88C-481C-833A-9BD22AD114ED}"/>
              </a:ext>
            </a:extLst>
          </p:cNvPr>
          <p:cNvSpPr>
            <a:spLocks noGrp="1"/>
          </p:cNvSpPr>
          <p:nvPr>
            <p:ph type="title"/>
          </p:nvPr>
        </p:nvSpPr>
        <p:spPr>
          <a:xfrm>
            <a:off x="960120" y="5419725"/>
            <a:ext cx="10271760" cy="936626"/>
          </a:xfrm>
        </p:spPr>
        <p:txBody>
          <a:bodyPr vert="horz" lIns="91440" tIns="45720" rIns="91440" bIns="45720" rtlCol="0" anchor="ctr">
            <a:normAutofit/>
          </a:bodyPr>
          <a:lstStyle/>
          <a:p>
            <a:pPr algn="ctr"/>
            <a:r>
              <a:rPr lang="en-US" sz="4000">
                <a:solidFill>
                  <a:schemeClr val="tx1">
                    <a:lumMod val="75000"/>
                    <a:lumOff val="25000"/>
                  </a:schemeClr>
                </a:solidFill>
              </a:rPr>
              <a:t>Questions…</a:t>
            </a:r>
          </a:p>
        </p:txBody>
      </p:sp>
      <p:sp>
        <p:nvSpPr>
          <p:cNvPr id="11" name="Rounded Rectangle 5">
            <a:extLst>
              <a:ext uri="{FF2B5EF4-FFF2-40B4-BE49-F238E27FC236}">
                <a16:creationId xmlns:a16="http://schemas.microsoft.com/office/drawing/2014/main" id="{20B579A7-44A3-4863-B4F6-E1E3D667A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990600"/>
            <a:ext cx="10271760" cy="43053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9D9F3923-6A69-4681-B33F-14C57BE72D61}"/>
              </a:ext>
            </a:extLst>
          </p:cNvPr>
          <p:cNvPicPr>
            <a:picLocks noGrp="1" noChangeAspect="1"/>
          </p:cNvPicPr>
          <p:nvPr>
            <p:ph idx="1"/>
          </p:nvPr>
        </p:nvPicPr>
        <p:blipFill rotWithShape="1">
          <a:blip r:embed="rId2"/>
          <a:srcRect r="2" b="26767"/>
          <a:stretch/>
        </p:blipFill>
        <p:spPr>
          <a:xfrm>
            <a:off x="1281684" y="1309878"/>
            <a:ext cx="9628632" cy="3666744"/>
          </a:xfrm>
          <a:prstGeom prst="rect">
            <a:avLst/>
          </a:prstGeom>
          <a:effectLst/>
        </p:spPr>
      </p:pic>
    </p:spTree>
    <p:extLst>
      <p:ext uri="{BB962C8B-B14F-4D97-AF65-F5344CB8AC3E}">
        <p14:creationId xmlns:p14="http://schemas.microsoft.com/office/powerpoint/2010/main" val="130926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6F0A4-AB80-43A0-A3F7-086BEF34570F}"/>
              </a:ext>
            </a:extLst>
          </p:cNvPr>
          <p:cNvSpPr>
            <a:spLocks noGrp="1"/>
          </p:cNvSpPr>
          <p:nvPr>
            <p:ph type="title"/>
          </p:nvPr>
        </p:nvSpPr>
        <p:spPr/>
        <p:txBody>
          <a:bodyPr>
            <a:normAutofit/>
          </a:bodyPr>
          <a:lstStyle/>
          <a:p>
            <a:pPr algn="ctr"/>
            <a:r>
              <a:rPr lang="en-US" sz="5400" b="1" i="1" u="sng" dirty="0">
                <a:effectLst>
                  <a:outerShdw blurRad="38100" dist="38100" dir="2700000" algn="tl">
                    <a:srgbClr val="000000">
                      <a:alpha val="43137"/>
                    </a:srgbClr>
                  </a:outerShdw>
                </a:effectLst>
                <a:highlight>
                  <a:srgbClr val="FFFF00"/>
                </a:highlight>
              </a:rPr>
              <a:t>Step 1</a:t>
            </a:r>
            <a:r>
              <a:rPr lang="en-US" sz="5400" b="1" dirty="0"/>
              <a:t> in Nursing Delegation</a:t>
            </a:r>
          </a:p>
        </p:txBody>
      </p:sp>
      <p:sp>
        <p:nvSpPr>
          <p:cNvPr id="3" name="Content Placeholder 2">
            <a:extLst>
              <a:ext uri="{FF2B5EF4-FFF2-40B4-BE49-F238E27FC236}">
                <a16:creationId xmlns:a16="http://schemas.microsoft.com/office/drawing/2014/main" id="{9B5EDA65-4D67-4E99-B8FE-07B1CEC4495D}"/>
              </a:ext>
            </a:extLst>
          </p:cNvPr>
          <p:cNvSpPr>
            <a:spLocks noGrp="1"/>
          </p:cNvSpPr>
          <p:nvPr>
            <p:ph idx="1"/>
          </p:nvPr>
        </p:nvSpPr>
        <p:spPr/>
        <p:txBody>
          <a:bodyPr>
            <a:normAutofit fontScale="85000" lnSpcReduction="20000"/>
          </a:bodyPr>
          <a:lstStyle/>
          <a:p>
            <a:pPr marL="0" indent="0">
              <a:buNone/>
            </a:pPr>
            <a:endParaRPr lang="en-US" sz="2800" b="1" dirty="0"/>
          </a:p>
          <a:p>
            <a:pPr marL="0" indent="0">
              <a:buNone/>
            </a:pPr>
            <a:endParaRPr lang="en-US" sz="2800" b="1" dirty="0"/>
          </a:p>
          <a:p>
            <a:pPr marL="0" indent="0">
              <a:buNone/>
            </a:pPr>
            <a:r>
              <a:rPr lang="en-US" sz="6600" b="1" dirty="0"/>
              <a:t>  </a:t>
            </a:r>
            <a:r>
              <a:rPr lang="en-US" sz="8000" b="1" dirty="0"/>
              <a:t>4723-13 Delegation of</a:t>
            </a:r>
          </a:p>
          <a:p>
            <a:pPr marL="0" indent="0">
              <a:buNone/>
            </a:pPr>
            <a:r>
              <a:rPr lang="en-US" sz="8000" b="1" dirty="0"/>
              <a:t>          Nursing Tasks</a:t>
            </a:r>
          </a:p>
          <a:p>
            <a:pPr marL="0" indent="0">
              <a:buNone/>
            </a:pPr>
            <a:endParaRPr lang="en-US" sz="8000" b="1" dirty="0"/>
          </a:p>
          <a:p>
            <a:pPr marL="0" indent="0">
              <a:buNone/>
            </a:pPr>
            <a:r>
              <a:rPr lang="en-US" sz="8000" b="1" dirty="0"/>
              <a:t>              </a:t>
            </a:r>
            <a:r>
              <a:rPr lang="en-US" sz="8000" b="1" i="1" u="sng" dirty="0">
                <a:solidFill>
                  <a:srgbClr val="FF0000"/>
                </a:solidFill>
                <a:effectLst>
                  <a:outerShdw blurRad="38100" dist="38100" dir="2700000" algn="tl">
                    <a:srgbClr val="000000">
                      <a:alpha val="43137"/>
                    </a:srgbClr>
                  </a:outerShdw>
                </a:effectLst>
              </a:rPr>
              <a:t>READ IT!</a:t>
            </a:r>
            <a:endParaRPr lang="en-US" sz="8000" dirty="0"/>
          </a:p>
        </p:txBody>
      </p:sp>
    </p:spTree>
    <p:extLst>
      <p:ext uri="{BB962C8B-B14F-4D97-AF65-F5344CB8AC3E}">
        <p14:creationId xmlns:p14="http://schemas.microsoft.com/office/powerpoint/2010/main" val="2720697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BA2B-A989-49D5-9024-D3F60EA42EF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FBD7D67-30ED-4B1B-945D-95628CA5A6A5}"/>
              </a:ext>
            </a:extLst>
          </p:cNvPr>
          <p:cNvSpPr>
            <a:spLocks noGrp="1"/>
          </p:cNvSpPr>
          <p:nvPr>
            <p:ph idx="1"/>
          </p:nvPr>
        </p:nvSpPr>
        <p:spPr/>
        <p:txBody>
          <a:bodyPr/>
          <a:lstStyle/>
          <a:p>
            <a:endParaRPr lang="en-US" dirty="0"/>
          </a:p>
        </p:txBody>
      </p:sp>
      <p:sp>
        <p:nvSpPr>
          <p:cNvPr id="5" name="TextBox 4">
            <a:extLst>
              <a:ext uri="{FF2B5EF4-FFF2-40B4-BE49-F238E27FC236}">
                <a16:creationId xmlns:a16="http://schemas.microsoft.com/office/drawing/2014/main" id="{46C6B0E5-6471-446D-B809-88AE4181B271}"/>
              </a:ext>
            </a:extLst>
          </p:cNvPr>
          <p:cNvSpPr txBox="1"/>
          <p:nvPr/>
        </p:nvSpPr>
        <p:spPr>
          <a:xfrm>
            <a:off x="1709530" y="3301508"/>
            <a:ext cx="7434470" cy="769441"/>
          </a:xfrm>
          <a:prstGeom prst="rect">
            <a:avLst/>
          </a:prstGeom>
          <a:noFill/>
        </p:spPr>
        <p:txBody>
          <a:bodyPr wrap="square">
            <a:spAutoFit/>
          </a:bodyPr>
          <a:lstStyle/>
          <a:p>
            <a:r>
              <a:rPr lang="en-US" sz="4400" u="sng" dirty="0">
                <a:solidFill>
                  <a:srgbClr val="0563C1"/>
                </a:solidFill>
                <a:effectLst/>
                <a:latin typeface="Calibri" panose="020F0502020204030204" pitchFamily="34" charset="0"/>
                <a:ea typeface="Calibri" panose="020F0502020204030204" pitchFamily="34" charset="0"/>
                <a:hlinkClick r:id="rId2"/>
              </a:rPr>
              <a:t>https://youtu.be/yq5KG-x5wzc</a:t>
            </a:r>
            <a:endParaRPr lang="en-US" sz="4400" dirty="0"/>
          </a:p>
        </p:txBody>
      </p:sp>
    </p:spTree>
    <p:extLst>
      <p:ext uri="{BB962C8B-B14F-4D97-AF65-F5344CB8AC3E}">
        <p14:creationId xmlns:p14="http://schemas.microsoft.com/office/powerpoint/2010/main" val="1532387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545B4-5DCF-4B87-8601-6103BB85E4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D8119E-BB86-45F5-B012-95A9D1A1034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57211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26EF-7B10-4A14-B39C-C00B16FC3D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6B8E69-8631-46AE-A120-D13B6C5F775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907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73193-AF26-4761-97CD-320CDAE127B5}"/>
              </a:ext>
            </a:extLst>
          </p:cNvPr>
          <p:cNvSpPr>
            <a:spLocks noGrp="1"/>
          </p:cNvSpPr>
          <p:nvPr>
            <p:ph type="title"/>
          </p:nvPr>
        </p:nvSpPr>
        <p:spPr>
          <a:xfrm>
            <a:off x="203200" y="301658"/>
            <a:ext cx="3737204" cy="3928814"/>
          </a:xfrm>
          <a:prstGeom prst="ellipse">
            <a:avLst/>
          </a:prstGeom>
          <a:solidFill>
            <a:srgbClr val="262626"/>
          </a:solidFill>
          <a:ln w="174625" cmpd="thinThick">
            <a:solidFill>
              <a:srgbClr val="262626"/>
            </a:solidFill>
          </a:ln>
        </p:spPr>
        <p:txBody>
          <a:bodyPr>
            <a:normAutofit/>
          </a:bodyPr>
          <a:lstStyle/>
          <a:p>
            <a:pPr algn="ctr"/>
            <a:r>
              <a:rPr lang="en-US" sz="3600" dirty="0">
                <a:solidFill>
                  <a:srgbClr val="FFFFFF"/>
                </a:solidFill>
              </a:rPr>
              <a:t>Who needs to be involved in the delegation?</a:t>
            </a:r>
          </a:p>
        </p:txBody>
      </p:sp>
      <p:pic>
        <p:nvPicPr>
          <p:cNvPr id="5" name="Picture 4">
            <a:extLst>
              <a:ext uri="{FF2B5EF4-FFF2-40B4-BE49-F238E27FC236}">
                <a16:creationId xmlns:a16="http://schemas.microsoft.com/office/drawing/2014/main" id="{DCEBEA72-50F2-4692-976B-EBEF6D55B0A4}"/>
              </a:ext>
            </a:extLst>
          </p:cNvPr>
          <p:cNvPicPr>
            <a:picLocks noChangeAspect="1"/>
          </p:cNvPicPr>
          <p:nvPr/>
        </p:nvPicPr>
        <p:blipFill>
          <a:blip r:embed="rId2"/>
          <a:stretch>
            <a:fillRect/>
          </a:stretch>
        </p:blipFill>
        <p:spPr>
          <a:xfrm>
            <a:off x="4114699" y="70701"/>
            <a:ext cx="6340812" cy="2993010"/>
          </a:xfrm>
          <a:prstGeom prst="rect">
            <a:avLst/>
          </a:prstGeom>
        </p:spPr>
      </p:pic>
      <p:sp>
        <p:nvSpPr>
          <p:cNvPr id="3" name="Content Placeholder 2">
            <a:extLst>
              <a:ext uri="{FF2B5EF4-FFF2-40B4-BE49-F238E27FC236}">
                <a16:creationId xmlns:a16="http://schemas.microsoft.com/office/drawing/2014/main" id="{A6930EE4-F299-45CA-BB3C-31C10D2C2E27}"/>
              </a:ext>
            </a:extLst>
          </p:cNvPr>
          <p:cNvSpPr>
            <a:spLocks noGrp="1"/>
          </p:cNvSpPr>
          <p:nvPr>
            <p:ph idx="1"/>
          </p:nvPr>
        </p:nvSpPr>
        <p:spPr>
          <a:xfrm>
            <a:off x="3699932" y="2988733"/>
            <a:ext cx="8492068" cy="3928814"/>
          </a:xfrm>
        </p:spPr>
        <p:txBody>
          <a:bodyPr>
            <a:noAutofit/>
          </a:bodyPr>
          <a:lstStyle/>
          <a:p>
            <a:pPr marL="0" indent="0">
              <a:buNone/>
            </a:pPr>
            <a:r>
              <a:rPr lang="en-US" sz="3200" b="1" dirty="0"/>
              <a:t>1- DELEGATING NURSE: </a:t>
            </a:r>
            <a:r>
              <a:rPr lang="en-US" sz="3200" dirty="0"/>
              <a:t>The nurse who delegates a nursing task or assumes responsibility for individuals who are receiving delegated nursing care</a:t>
            </a:r>
          </a:p>
          <a:p>
            <a:pPr marL="0" indent="0">
              <a:buNone/>
            </a:pPr>
            <a:r>
              <a:rPr lang="en-US" sz="3200" b="1" dirty="0"/>
              <a:t>2- UNLICENSED PERSON: </a:t>
            </a:r>
            <a:r>
              <a:rPr lang="en-US" sz="3200" dirty="0"/>
              <a:t>The person being delegated to</a:t>
            </a:r>
          </a:p>
          <a:p>
            <a:pPr marL="0" indent="0">
              <a:buNone/>
            </a:pPr>
            <a:r>
              <a:rPr lang="en-US" sz="3200" b="1" dirty="0"/>
              <a:t>3- INDIVIDUAL- </a:t>
            </a:r>
            <a:r>
              <a:rPr lang="en-US" sz="3200" dirty="0"/>
              <a:t>being delegated on</a:t>
            </a:r>
          </a:p>
          <a:p>
            <a:pPr marL="0" indent="0">
              <a:buNone/>
            </a:pPr>
            <a:r>
              <a:rPr lang="en-US" sz="3200" b="1" dirty="0"/>
              <a:t>4- TEAM- </a:t>
            </a:r>
            <a:r>
              <a:rPr lang="en-US" sz="3200" dirty="0"/>
              <a:t>family, docs, CB, supervisors</a:t>
            </a:r>
            <a:endParaRPr lang="en-US" sz="3200" b="1" dirty="0"/>
          </a:p>
          <a:p>
            <a:pPr marL="0" indent="0">
              <a:buNone/>
            </a:pPr>
            <a:endParaRPr lang="en-US" sz="3200" dirty="0"/>
          </a:p>
          <a:p>
            <a:pPr marL="0" indent="0">
              <a:buNone/>
            </a:pPr>
            <a:endParaRPr lang="en-US" sz="3600" dirty="0"/>
          </a:p>
          <a:p>
            <a:pPr marL="0" indent="0">
              <a:buNone/>
            </a:pPr>
            <a:endParaRPr lang="en-US" dirty="0"/>
          </a:p>
          <a:p>
            <a:pPr marL="0" indent="0">
              <a:buNone/>
            </a:pPr>
            <a:endParaRPr lang="en-US" sz="1100" dirty="0"/>
          </a:p>
        </p:txBody>
      </p:sp>
    </p:spTree>
    <p:extLst>
      <p:ext uri="{BB962C8B-B14F-4D97-AF65-F5344CB8AC3E}">
        <p14:creationId xmlns:p14="http://schemas.microsoft.com/office/powerpoint/2010/main" val="7749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0E2AAD2-81E6-47A2-893E-A2C1EE73BE1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Where and when is delegation required? </a:t>
            </a:r>
          </a:p>
        </p:txBody>
      </p:sp>
      <p:pic>
        <p:nvPicPr>
          <p:cNvPr id="5" name="Content Placeholder 4" descr="Table&#10;&#10;Description automatically generated">
            <a:extLst>
              <a:ext uri="{FF2B5EF4-FFF2-40B4-BE49-F238E27FC236}">
                <a16:creationId xmlns:a16="http://schemas.microsoft.com/office/drawing/2014/main" id="{56A0373A-D69A-4C53-8E57-885AB4CC94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1583" y="467207"/>
            <a:ext cx="5095799" cy="6580013"/>
          </a:xfrm>
          <a:prstGeom prst="rect">
            <a:avLst/>
          </a:prstGeom>
        </p:spPr>
      </p:pic>
    </p:spTree>
    <p:extLst>
      <p:ext uri="{BB962C8B-B14F-4D97-AF65-F5344CB8AC3E}">
        <p14:creationId xmlns:p14="http://schemas.microsoft.com/office/powerpoint/2010/main" val="3899445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1FF9A-295C-4193-A0D6-E0AB807B623D}"/>
              </a:ext>
            </a:extLst>
          </p:cNvPr>
          <p:cNvSpPr>
            <a:spLocks noGrp="1"/>
          </p:cNvSpPr>
          <p:nvPr>
            <p:ph type="title"/>
          </p:nvPr>
        </p:nvSpPr>
        <p:spPr>
          <a:xfrm>
            <a:off x="960100" y="978102"/>
            <a:ext cx="10588434" cy="1062644"/>
          </a:xfrm>
        </p:spPr>
        <p:txBody>
          <a:bodyPr anchor="b">
            <a:normAutofit fontScale="90000"/>
          </a:bodyPr>
          <a:lstStyle/>
          <a:p>
            <a:r>
              <a:rPr lang="en-US" b="1" dirty="0"/>
              <a:t>4723-13-05</a:t>
            </a:r>
            <a:br>
              <a:rPr lang="en-US" dirty="0"/>
            </a:br>
            <a:r>
              <a:rPr lang="en-US" b="1" dirty="0"/>
              <a:t>Are LPNs allowed to delegate?</a:t>
            </a:r>
          </a:p>
        </p:txBody>
      </p:sp>
      <p:pic>
        <p:nvPicPr>
          <p:cNvPr id="4" name="Picture 3">
            <a:extLst>
              <a:ext uri="{FF2B5EF4-FFF2-40B4-BE49-F238E27FC236}">
                <a16:creationId xmlns:a16="http://schemas.microsoft.com/office/drawing/2014/main" id="{618D80AC-72D0-476A-952F-15EF086E878E}"/>
              </a:ext>
            </a:extLst>
          </p:cNvPr>
          <p:cNvPicPr>
            <a:picLocks noChangeAspect="1"/>
          </p:cNvPicPr>
          <p:nvPr/>
        </p:nvPicPr>
        <p:blipFill>
          <a:blip r:embed="rId2"/>
          <a:stretch>
            <a:fillRect/>
          </a:stretch>
        </p:blipFill>
        <p:spPr>
          <a:xfrm>
            <a:off x="1232004" y="2811104"/>
            <a:ext cx="3130518" cy="2928114"/>
          </a:xfrm>
          <a:prstGeom prst="rect">
            <a:avLst/>
          </a:prstGeom>
        </p:spPr>
      </p:pic>
      <p:sp>
        <p:nvSpPr>
          <p:cNvPr id="3" name="Content Placeholder 2">
            <a:extLst>
              <a:ext uri="{FF2B5EF4-FFF2-40B4-BE49-F238E27FC236}">
                <a16:creationId xmlns:a16="http://schemas.microsoft.com/office/drawing/2014/main" id="{DC739EE6-E76B-49BF-A96F-4BB2D879DD40}"/>
              </a:ext>
            </a:extLst>
          </p:cNvPr>
          <p:cNvSpPr>
            <a:spLocks noGrp="1"/>
          </p:cNvSpPr>
          <p:nvPr>
            <p:ph idx="1"/>
          </p:nvPr>
        </p:nvSpPr>
        <p:spPr>
          <a:xfrm>
            <a:off x="4955354" y="2682433"/>
            <a:ext cx="6282169" cy="3840911"/>
          </a:xfrm>
        </p:spPr>
        <p:txBody>
          <a:bodyPr>
            <a:normAutofit lnSpcReduction="10000"/>
          </a:bodyPr>
          <a:lstStyle/>
          <a:p>
            <a:pPr marL="0" indent="0">
              <a:buNone/>
            </a:pPr>
            <a:endParaRPr lang="en-US" sz="2400" dirty="0"/>
          </a:p>
          <a:p>
            <a:pPr marL="0" indent="0">
              <a:buNone/>
            </a:pPr>
            <a:r>
              <a:rPr lang="en-US" sz="4400" i="1" dirty="0"/>
              <a:t>Yes!</a:t>
            </a:r>
          </a:p>
          <a:p>
            <a:pPr marL="0" indent="0">
              <a:buNone/>
            </a:pPr>
            <a:endParaRPr lang="en-US" sz="4000" dirty="0"/>
          </a:p>
          <a:p>
            <a:pPr marL="0" indent="0">
              <a:buNone/>
            </a:pPr>
            <a:r>
              <a:rPr lang="en-US" sz="4000" b="1" i="1" u="sng" dirty="0">
                <a:effectLst>
                  <a:outerShdw blurRad="38100" dist="38100" dir="2700000" algn="tl">
                    <a:srgbClr val="000000">
                      <a:alpha val="43137"/>
                    </a:srgbClr>
                  </a:outerShdw>
                </a:effectLst>
              </a:rPr>
              <a:t>BUT</a:t>
            </a:r>
            <a:r>
              <a:rPr lang="en-US" sz="4000" dirty="0"/>
              <a:t>….the LPN </a:t>
            </a:r>
            <a:r>
              <a:rPr lang="en-US" sz="4000" b="1" i="1" u="sng" dirty="0">
                <a:solidFill>
                  <a:srgbClr val="00B0F0"/>
                </a:solidFill>
                <a:effectLst>
                  <a:outerShdw blurRad="38100" dist="38100" dir="2700000" algn="tl">
                    <a:srgbClr val="000000">
                      <a:alpha val="43137"/>
                    </a:srgbClr>
                  </a:outerShdw>
                </a:effectLst>
              </a:rPr>
              <a:t>can only</a:t>
            </a:r>
            <a:r>
              <a:rPr lang="en-US" sz="4000" dirty="0">
                <a:solidFill>
                  <a:srgbClr val="00B0F0"/>
                </a:solidFill>
              </a:rPr>
              <a:t> </a:t>
            </a:r>
            <a:r>
              <a:rPr lang="en-US" sz="4000" dirty="0"/>
              <a:t>delegate under the direction of an RN with an </a:t>
            </a:r>
            <a:r>
              <a:rPr lang="en-US" sz="4000" b="1" i="1" u="sng" dirty="0">
                <a:solidFill>
                  <a:srgbClr val="00B0F0"/>
                </a:solidFill>
                <a:effectLst>
                  <a:outerShdw blurRad="38100" dist="38100" dir="2700000" algn="tl">
                    <a:srgbClr val="000000">
                      <a:alpha val="43137"/>
                    </a:srgbClr>
                  </a:outerShdw>
                </a:effectLst>
              </a:rPr>
              <a:t>active </a:t>
            </a:r>
            <a:r>
              <a:rPr lang="en-US" sz="4000" dirty="0"/>
              <a:t>license</a:t>
            </a:r>
          </a:p>
        </p:txBody>
      </p:sp>
    </p:spTree>
    <p:extLst>
      <p:ext uri="{BB962C8B-B14F-4D97-AF65-F5344CB8AC3E}">
        <p14:creationId xmlns:p14="http://schemas.microsoft.com/office/powerpoint/2010/main" val="3849239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E8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DC3EDD-E145-461B-B43A-4B2887AC5835}"/>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Assess health status</a:t>
            </a:r>
          </a:p>
        </p:txBody>
      </p:sp>
      <p:pic>
        <p:nvPicPr>
          <p:cNvPr id="4" name="Picture 3">
            <a:extLst>
              <a:ext uri="{FF2B5EF4-FFF2-40B4-BE49-F238E27FC236}">
                <a16:creationId xmlns:a16="http://schemas.microsoft.com/office/drawing/2014/main" id="{C429D23B-A10B-4717-86F4-02129837E65D}"/>
              </a:ext>
            </a:extLst>
          </p:cNvPr>
          <p:cNvPicPr>
            <a:picLocks noChangeAspect="1"/>
          </p:cNvPicPr>
          <p:nvPr/>
        </p:nvPicPr>
        <p:blipFill rotWithShape="1">
          <a:blip r:embed="rId2"/>
          <a:srcRect l="15396" r="7889" b="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4CDDF57-E075-42B3-93F1-363CF25F0CCA}"/>
              </a:ext>
            </a:extLst>
          </p:cNvPr>
          <p:cNvSpPr>
            <a:spLocks noGrp="1"/>
          </p:cNvSpPr>
          <p:nvPr>
            <p:ph idx="1"/>
          </p:nvPr>
        </p:nvSpPr>
        <p:spPr>
          <a:xfrm>
            <a:off x="8029319" y="917725"/>
            <a:ext cx="3424739" cy="4852362"/>
          </a:xfrm>
        </p:spPr>
        <p:txBody>
          <a:bodyPr anchor="ctr">
            <a:normAutofit fontScale="92500" lnSpcReduction="20000"/>
          </a:bodyPr>
          <a:lstStyle/>
          <a:p>
            <a:pPr marL="0" indent="0">
              <a:buNone/>
            </a:pPr>
            <a:r>
              <a:rPr lang="en-US" sz="4400" dirty="0">
                <a:solidFill>
                  <a:srgbClr val="FFFFFF"/>
                </a:solidFill>
              </a:rPr>
              <a:t>Changes in health status of the individual </a:t>
            </a:r>
            <a:r>
              <a:rPr lang="en-US" sz="4400" b="1" i="1" u="sng" dirty="0">
                <a:solidFill>
                  <a:srgbClr val="FFFFFF"/>
                </a:solidFill>
              </a:rPr>
              <a:t>must be reported to the RN </a:t>
            </a:r>
            <a:r>
              <a:rPr lang="en-US" sz="4400" dirty="0">
                <a:solidFill>
                  <a:srgbClr val="FFFFFF"/>
                </a:solidFill>
              </a:rPr>
              <a:t>providing the oversight to the LPN</a:t>
            </a:r>
          </a:p>
        </p:txBody>
      </p:sp>
    </p:spTree>
    <p:extLst>
      <p:ext uri="{BB962C8B-B14F-4D97-AF65-F5344CB8AC3E}">
        <p14:creationId xmlns:p14="http://schemas.microsoft.com/office/powerpoint/2010/main" val="214651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09C48-89C5-42CB-89DB-6A67BBB56763}"/>
              </a:ext>
            </a:extLst>
          </p:cNvPr>
          <p:cNvSpPr>
            <a:spLocks noGrp="1"/>
          </p:cNvSpPr>
          <p:nvPr>
            <p:ph type="title"/>
          </p:nvPr>
        </p:nvSpPr>
        <p:spPr>
          <a:xfrm>
            <a:off x="169681" y="876693"/>
            <a:ext cx="3572759" cy="4317476"/>
          </a:xfrm>
          <a:prstGeom prst="ellipse">
            <a:avLst/>
          </a:prstGeom>
          <a:solidFill>
            <a:srgbClr val="262626"/>
          </a:solidFill>
          <a:ln w="174625" cmpd="thinThick">
            <a:solidFill>
              <a:srgbClr val="262626"/>
            </a:solidFill>
          </a:ln>
        </p:spPr>
        <p:txBody>
          <a:bodyPr>
            <a:normAutofit/>
          </a:bodyPr>
          <a:lstStyle/>
          <a:p>
            <a:pPr algn="ctr"/>
            <a:r>
              <a:rPr lang="en-US" sz="5400" b="1" dirty="0">
                <a:solidFill>
                  <a:srgbClr val="FFFFFF"/>
                </a:solidFill>
              </a:rPr>
              <a:t>Can I delegate this??</a:t>
            </a:r>
          </a:p>
        </p:txBody>
      </p:sp>
      <p:pic>
        <p:nvPicPr>
          <p:cNvPr id="4" name="Picture 3">
            <a:extLst>
              <a:ext uri="{FF2B5EF4-FFF2-40B4-BE49-F238E27FC236}">
                <a16:creationId xmlns:a16="http://schemas.microsoft.com/office/drawing/2014/main" id="{8B7867DF-D026-4FA9-AAC3-AE4EE368C926}"/>
              </a:ext>
            </a:extLst>
          </p:cNvPr>
          <p:cNvPicPr>
            <a:picLocks noChangeAspect="1"/>
          </p:cNvPicPr>
          <p:nvPr/>
        </p:nvPicPr>
        <p:blipFill>
          <a:blip r:embed="rId2"/>
          <a:stretch>
            <a:fillRect/>
          </a:stretch>
        </p:blipFill>
        <p:spPr>
          <a:xfrm>
            <a:off x="4333240" y="427554"/>
            <a:ext cx="6151534" cy="3091146"/>
          </a:xfrm>
          <a:prstGeom prst="rect">
            <a:avLst/>
          </a:prstGeom>
        </p:spPr>
      </p:pic>
      <p:sp>
        <p:nvSpPr>
          <p:cNvPr id="3" name="Content Placeholder 2">
            <a:extLst>
              <a:ext uri="{FF2B5EF4-FFF2-40B4-BE49-F238E27FC236}">
                <a16:creationId xmlns:a16="http://schemas.microsoft.com/office/drawing/2014/main" id="{798C2F02-DA83-4790-AB88-E21F11EC4774}"/>
              </a:ext>
            </a:extLst>
          </p:cNvPr>
          <p:cNvSpPr>
            <a:spLocks noGrp="1"/>
          </p:cNvSpPr>
          <p:nvPr>
            <p:ph idx="1"/>
          </p:nvPr>
        </p:nvSpPr>
        <p:spPr>
          <a:xfrm>
            <a:off x="3437710" y="3810000"/>
            <a:ext cx="8336368" cy="2743200"/>
          </a:xfrm>
        </p:spPr>
        <p:txBody>
          <a:bodyPr>
            <a:normAutofit lnSpcReduction="10000"/>
          </a:bodyPr>
          <a:lstStyle/>
          <a:p>
            <a:pPr marL="0" indent="0">
              <a:buNone/>
            </a:pPr>
            <a:endParaRPr lang="en-US" sz="3200" b="1" i="1" u="sng" dirty="0">
              <a:solidFill>
                <a:schemeClr val="accent6">
                  <a:lumMod val="75000"/>
                </a:schemeClr>
              </a:solidFill>
              <a:effectLst>
                <a:outerShdw blurRad="38100" dist="38100" dir="2700000" algn="tl">
                  <a:srgbClr val="000000">
                    <a:alpha val="43137"/>
                  </a:srgbClr>
                </a:outerShdw>
              </a:effectLst>
            </a:endParaRPr>
          </a:p>
          <a:p>
            <a:pPr marL="0" indent="0">
              <a:buNone/>
            </a:pPr>
            <a:r>
              <a:rPr lang="en-US" sz="3200" b="1" i="1" u="sng" dirty="0">
                <a:solidFill>
                  <a:schemeClr val="accent6">
                    <a:lumMod val="75000"/>
                  </a:schemeClr>
                </a:solidFill>
                <a:effectLst>
                  <a:outerShdw blurRad="38100" dist="38100" dir="2700000" algn="tl">
                    <a:srgbClr val="000000">
                      <a:alpha val="43137"/>
                    </a:srgbClr>
                  </a:outerShdw>
                </a:effectLst>
              </a:rPr>
              <a:t>Before </a:t>
            </a:r>
            <a:r>
              <a:rPr lang="en-US" sz="3200" dirty="0"/>
              <a:t>the RN delegates, whether being the one completing the delegation or whether allowing an LPN to delegate under her direction, there are some crucial things that </a:t>
            </a:r>
            <a:r>
              <a:rPr lang="en-US" sz="3200" b="1" i="1" u="sng" dirty="0">
                <a:solidFill>
                  <a:schemeClr val="accent6">
                    <a:lumMod val="75000"/>
                  </a:schemeClr>
                </a:solidFill>
                <a:effectLst>
                  <a:outerShdw blurRad="38100" dist="38100" dir="2700000" algn="tl">
                    <a:srgbClr val="000000">
                      <a:alpha val="43137"/>
                    </a:srgbClr>
                  </a:outerShdw>
                </a:effectLst>
              </a:rPr>
              <a:t>MUST first be considered!</a:t>
            </a:r>
          </a:p>
        </p:txBody>
      </p:sp>
    </p:spTree>
    <p:extLst>
      <p:ext uri="{BB962C8B-B14F-4D97-AF65-F5344CB8AC3E}">
        <p14:creationId xmlns:p14="http://schemas.microsoft.com/office/powerpoint/2010/main" val="3369849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B9E60C-A6B5-44F4-9A7E-A696D4BD3534}"/>
              </a:ext>
            </a:extLst>
          </p:cNvPr>
          <p:cNvPicPr>
            <a:picLocks noChangeAspect="1"/>
          </p:cNvPicPr>
          <p:nvPr/>
        </p:nvPicPr>
        <p:blipFill rotWithShape="1">
          <a:blip r:embed="rId2">
            <a:alphaModFix/>
          </a:blip>
          <a:srcRect t="26047" r="-1" b="11428"/>
          <a:stretch/>
        </p:blipFill>
        <p:spPr>
          <a:xfrm>
            <a:off x="6159201" y="-168318"/>
            <a:ext cx="6261330" cy="3932313"/>
          </a:xfrm>
          <a:prstGeom prst="rect">
            <a:avLst/>
          </a:prstGeom>
          <a:effectLst>
            <a:softEdge rad="533400"/>
          </a:effectLst>
        </p:spPr>
      </p:pic>
      <p:pic>
        <p:nvPicPr>
          <p:cNvPr id="5" name="Picture 4">
            <a:extLst>
              <a:ext uri="{FF2B5EF4-FFF2-40B4-BE49-F238E27FC236}">
                <a16:creationId xmlns:a16="http://schemas.microsoft.com/office/drawing/2014/main" id="{CEEB4AE9-E04E-4B54-A425-0DC2D1C8E4EE}"/>
              </a:ext>
            </a:extLst>
          </p:cNvPr>
          <p:cNvPicPr>
            <a:picLocks noChangeAspect="1"/>
          </p:cNvPicPr>
          <p:nvPr/>
        </p:nvPicPr>
        <p:blipFill rotWithShape="1">
          <a:blip r:embed="rId3"/>
          <a:srcRect l="13319" r="12758" b="1"/>
          <a:stretch/>
        </p:blipFill>
        <p:spPr>
          <a:xfrm>
            <a:off x="6089904" y="2487168"/>
            <a:ext cx="6263640" cy="4215384"/>
          </a:xfrm>
          <a:prstGeom prst="rect">
            <a:avLst/>
          </a:prstGeom>
          <a:effectLst>
            <a:softEdge rad="533400"/>
          </a:effectLst>
        </p:spPr>
      </p:pic>
      <p:pic>
        <p:nvPicPr>
          <p:cNvPr id="10" name="Picture 9">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AADBE3-A787-4BCA-818F-6258595AFF51}"/>
              </a:ext>
            </a:extLst>
          </p:cNvPr>
          <p:cNvSpPr>
            <a:spLocks noGrp="1"/>
          </p:cNvSpPr>
          <p:nvPr>
            <p:ph type="title"/>
          </p:nvPr>
        </p:nvSpPr>
        <p:spPr>
          <a:xfrm>
            <a:off x="804998" y="348792"/>
            <a:ext cx="4803636" cy="942680"/>
          </a:xfrm>
        </p:spPr>
        <p:txBody>
          <a:bodyPr>
            <a:noAutofit/>
          </a:bodyPr>
          <a:lstStyle/>
          <a:p>
            <a:br>
              <a:rPr lang="en-US" sz="2800" b="1" i="1" dirty="0">
                <a:solidFill>
                  <a:srgbClr val="000000"/>
                </a:solidFill>
              </a:rPr>
            </a:br>
            <a:r>
              <a:rPr lang="en-US" sz="2800" b="1" i="1" u="sng" dirty="0">
                <a:solidFill>
                  <a:srgbClr val="FF0000"/>
                </a:solidFill>
                <a:effectLst>
                  <a:outerShdw blurRad="38100" dist="38100" dir="2700000" algn="tl">
                    <a:srgbClr val="000000">
                      <a:alpha val="43137"/>
                    </a:srgbClr>
                  </a:outerShdw>
                </a:effectLst>
              </a:rPr>
              <a:t>How</a:t>
            </a:r>
            <a:r>
              <a:rPr lang="en-US" sz="2800" b="1" i="1" dirty="0">
                <a:solidFill>
                  <a:srgbClr val="000000"/>
                </a:solidFill>
              </a:rPr>
              <a:t> do I identify if the person has the capacity to learn this information and perform the task(s) correctly?</a:t>
            </a:r>
            <a:br>
              <a:rPr lang="en-US" sz="2800" b="1" i="1" dirty="0">
                <a:solidFill>
                  <a:srgbClr val="000000"/>
                </a:solidFill>
              </a:rPr>
            </a:br>
            <a:endParaRPr lang="en-US" sz="2800" b="1" dirty="0">
              <a:solidFill>
                <a:srgbClr val="000000"/>
              </a:solidFill>
            </a:endParaRPr>
          </a:p>
        </p:txBody>
      </p:sp>
      <p:sp>
        <p:nvSpPr>
          <p:cNvPr id="3" name="Content Placeholder 2">
            <a:extLst>
              <a:ext uri="{FF2B5EF4-FFF2-40B4-BE49-F238E27FC236}">
                <a16:creationId xmlns:a16="http://schemas.microsoft.com/office/drawing/2014/main" id="{F9E25456-3F2F-4447-B933-0B62CFF30B09}"/>
              </a:ext>
            </a:extLst>
          </p:cNvPr>
          <p:cNvSpPr>
            <a:spLocks noGrp="1"/>
          </p:cNvSpPr>
          <p:nvPr>
            <p:ph idx="1"/>
          </p:nvPr>
        </p:nvSpPr>
        <p:spPr>
          <a:xfrm>
            <a:off x="160256" y="2281287"/>
            <a:ext cx="7154943" cy="4480192"/>
          </a:xfrm>
        </p:spPr>
        <p:txBody>
          <a:bodyPr anchor="ctr">
            <a:normAutofit/>
          </a:bodyPr>
          <a:lstStyle/>
          <a:p>
            <a:endParaRPr lang="en-US" sz="2000" dirty="0">
              <a:solidFill>
                <a:srgbClr val="000000"/>
              </a:solidFill>
            </a:endParaRPr>
          </a:p>
          <a:p>
            <a:pPr marL="0" indent="0">
              <a:buNone/>
            </a:pPr>
            <a:r>
              <a:rPr lang="en-US" sz="3600" dirty="0">
                <a:solidFill>
                  <a:srgbClr val="000000"/>
                </a:solidFill>
              </a:rPr>
              <a:t>I must have met with them, talked with them, and have some sort of relationship with them</a:t>
            </a:r>
          </a:p>
          <a:p>
            <a:pPr marL="0" indent="0">
              <a:buNone/>
            </a:pPr>
            <a:endParaRPr lang="en-US" sz="3600" dirty="0">
              <a:solidFill>
                <a:srgbClr val="000000"/>
              </a:solidFill>
            </a:endParaRPr>
          </a:p>
          <a:p>
            <a:pPr marL="0" indent="0">
              <a:buNone/>
            </a:pPr>
            <a:r>
              <a:rPr lang="en-US" sz="3600" dirty="0">
                <a:solidFill>
                  <a:srgbClr val="000000"/>
                </a:solidFill>
              </a:rPr>
              <a:t>I </a:t>
            </a:r>
            <a:r>
              <a:rPr lang="en-US" sz="3600" b="1" i="1" u="sng" dirty="0">
                <a:solidFill>
                  <a:srgbClr val="FF0000"/>
                </a:solidFill>
                <a:effectLst>
                  <a:outerShdw blurRad="38100" dist="38100" dir="2700000" algn="tl">
                    <a:srgbClr val="000000">
                      <a:alpha val="43137"/>
                    </a:srgbClr>
                  </a:outerShdw>
                </a:effectLst>
              </a:rPr>
              <a:t>CANNOT</a:t>
            </a:r>
            <a:r>
              <a:rPr lang="en-US" sz="3600" dirty="0">
                <a:solidFill>
                  <a:srgbClr val="000000"/>
                </a:solidFill>
              </a:rPr>
              <a:t> delegate to someone I do not know!</a:t>
            </a:r>
          </a:p>
        </p:txBody>
      </p:sp>
    </p:spTree>
    <p:extLst>
      <p:ext uri="{BB962C8B-B14F-4D97-AF65-F5344CB8AC3E}">
        <p14:creationId xmlns:p14="http://schemas.microsoft.com/office/powerpoint/2010/main" val="3611527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996</Words>
  <Application>Microsoft Office PowerPoint</Application>
  <PresentationFormat>Widescreen</PresentationFormat>
  <Paragraphs>114</Paragraphs>
  <Slides>32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Calibri Light</vt:lpstr>
      <vt:lpstr>Office Theme</vt:lpstr>
      <vt:lpstr>1_Office Theme</vt:lpstr>
      <vt:lpstr>Delegation Overview </vt:lpstr>
      <vt:lpstr>What is delegation?  Refer to Chapter 4723-13 </vt:lpstr>
      <vt:lpstr>Step 1 in Nursing Delegation</vt:lpstr>
      <vt:lpstr>Who needs to be involved in the delegation?</vt:lpstr>
      <vt:lpstr>Where and when is delegation required? </vt:lpstr>
      <vt:lpstr>4723-13-05 Are LPNs allowed to delegate?</vt:lpstr>
      <vt:lpstr>Assess health status</vt:lpstr>
      <vt:lpstr>Can I delegate this??</vt:lpstr>
      <vt:lpstr> How do I identify if the person has the capacity to learn this information and perform the task(s) correctly? </vt:lpstr>
      <vt:lpstr>Who is accountable??</vt:lpstr>
      <vt:lpstr>DN- responsible for evaluation. But…how do I know if they are not doing things as I taught them?</vt:lpstr>
      <vt:lpstr>4723-13-07</vt:lpstr>
      <vt:lpstr>What medications can I delegate?</vt:lpstr>
      <vt:lpstr>Remember….</vt:lpstr>
      <vt:lpstr>If you are going to delegate med admin to individuals who are med admin certified under DODD, then….</vt:lpstr>
      <vt:lpstr>Where do I find these rules?</vt:lpstr>
      <vt:lpstr>MAIS- Look it up…</vt:lpstr>
      <vt:lpstr>What is “delegation paperwork” that is requested during an NQAR?</vt:lpstr>
      <vt:lpstr>PowerPoint Presentation</vt:lpstr>
      <vt:lpstr>When did the assessment occur?</vt:lpstr>
      <vt:lpstr>Orders</vt:lpstr>
      <vt:lpstr>Remember…</vt:lpstr>
      <vt:lpstr>PowerPoint Presentation</vt:lpstr>
      <vt:lpstr>Individual Specific Training (IST)….</vt:lpstr>
      <vt:lpstr>Document all of this information!</vt:lpstr>
      <vt:lpstr>There must be step by step…</vt:lpstr>
      <vt:lpstr>Reassessment of delegation</vt:lpstr>
      <vt:lpstr>Do I have to update/change my delegation paperwork?</vt:lpstr>
      <vt:lpstr>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Delegation Overview </dc:title>
  <dc:creator>Kelly Monigold</dc:creator>
  <cp:lastModifiedBy>Kelly Monigold</cp:lastModifiedBy>
  <cp:revision>10</cp:revision>
  <dcterms:created xsi:type="dcterms:W3CDTF">2021-06-21T12:35:12Z</dcterms:created>
  <dcterms:modified xsi:type="dcterms:W3CDTF">2021-06-24T15:01:17Z</dcterms:modified>
</cp:coreProperties>
</file>